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13" r:id="rId7"/>
    <p:sldId id="31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285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76" d="100"/>
          <a:sy n="76" d="100"/>
        </p:scale>
        <p:origin x="-138" y="-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D133E-ECDF-447A-9414-98BD1C872247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D5877-CB48-4EBD-A022-837D4B5D5C2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8763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D5877-CB48-4EBD-A022-837D4B5D5C29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23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432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984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0779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573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8885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3367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5460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5224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3285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299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1994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3DE7-4431-4E5F-8C69-908ED90D2B8F}" type="datetimeFigureOut">
              <a:rPr lang="ru-RU" smtClean="0"/>
              <a:pPr/>
              <a:t>11.04.2019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1593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-matlab.ru/services/products/detail.php?ID=423&amp;list=c" TargetMode="External"/><Relationship Id="rId2" Type="http://schemas.openxmlformats.org/officeDocument/2006/relationships/hyperlink" Target="http://www.kv.by/index2007401106.htm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88690" y="0"/>
            <a:ext cx="3009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effectLst/>
                <a:latin typeface="+mj-lt"/>
                <a:ea typeface="Times New Roman" panose="02020603050405020304" pitchFamily="18" charset="0"/>
              </a:rPr>
              <a:t>Нечеткая логика</a:t>
            </a:r>
            <a:endParaRPr lang="ru-RU" sz="3200" b="1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84775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hangingPunct="0">
              <a:spcAft>
                <a:spcPts val="0"/>
              </a:spcAft>
            </a:pPr>
            <a:r>
              <a:rPr lang="ru-RU" sz="2800" dirty="0" smtClean="0">
                <a:effectLst/>
                <a:ea typeface="Times New Roman" panose="02020603050405020304" pitchFamily="18" charset="0"/>
              </a:rPr>
              <a:t>Во многих задачах управления невозможна традиционная математическая модель в системе дифференциальных уравнений в пространстве состояний. Это затрудняет создание программных моделей цифрового управления. </a:t>
            </a:r>
            <a:endParaRPr lang="ru-RU" sz="2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8488" y="2831544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effectLst/>
                <a:ea typeface="Times New Roman" panose="02020603050405020304" pitchFamily="18" charset="0"/>
              </a:rPr>
              <a:t>К числу таких задач относятся многие задачи управления техническим оборудованием (холодильники, пылесосы, автомобили, </a:t>
            </a:r>
            <a:r>
              <a:rPr lang="en-US" sz="2800" dirty="0" smtClean="0">
                <a:effectLst/>
                <a:ea typeface="Times New Roman" panose="02020603050405020304" pitchFamily="18" charset="0"/>
              </a:rPr>
              <a:t>c</a:t>
            </a:r>
            <a:r>
              <a:rPr lang="ru-RU" sz="2800" dirty="0" smtClean="0">
                <a:effectLst/>
                <a:ea typeface="Times New Roman" panose="02020603050405020304" pitchFamily="18" charset="0"/>
              </a:rPr>
              <a:t>танки и др.). Исходные условия в этих зада</a:t>
            </a:r>
            <a:r>
              <a:rPr lang="en-US" sz="2800" dirty="0" smtClean="0">
                <a:effectLst/>
                <a:ea typeface="Times New Roman" panose="02020603050405020304" pitchFamily="18" charset="0"/>
              </a:rPr>
              <a:t>-</a:t>
            </a:r>
            <a:r>
              <a:rPr lang="ru-RU" sz="2800" dirty="0" smtClean="0">
                <a:effectLst/>
                <a:ea typeface="Times New Roman" panose="02020603050405020304" pitchFamily="18" charset="0"/>
              </a:rPr>
              <a:t>чах нечетко определены. Используемые данные могут быть субъективны («много», «мало», «приблизительно»).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8488" y="5078313"/>
            <a:ext cx="9035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hangingPunct="0">
              <a:spcAft>
                <a:spcPts val="0"/>
              </a:spcAft>
            </a:pPr>
            <a:r>
              <a:rPr lang="ru-RU" sz="2800" dirty="0" smtClean="0">
                <a:effectLst/>
                <a:ea typeface="Times New Roman" panose="02020603050405020304" pitchFamily="18" charset="0"/>
              </a:rPr>
              <a:t>В нечеткой логике истина или ложь перестают быть абсолютными — утверждения могут быть частично истинными и частично ложными. </a:t>
            </a:r>
            <a:endParaRPr lang="ru-RU" sz="2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0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 build="allAtOnce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86" y="0"/>
            <a:ext cx="82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Операции с нечеткими множествами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6968"/>
            <a:ext cx="8980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на универсальном множестве </a:t>
            </a:r>
            <a:r>
              <a:rPr lang="en-US" sz="2800" i="1" dirty="0"/>
              <a:t>U</a:t>
            </a:r>
            <a:r>
              <a:rPr lang="ru-RU" sz="2800" dirty="0"/>
              <a:t> </a:t>
            </a:r>
            <a:r>
              <a:rPr lang="ru-RU" sz="2800" dirty="0" smtClean="0"/>
              <a:t>заданы следую-</a:t>
            </a:r>
            <a:r>
              <a:rPr lang="ru-RU" sz="2800" dirty="0" err="1" smtClean="0"/>
              <a:t>щие</a:t>
            </a:r>
            <a:r>
              <a:rPr lang="ru-RU" sz="2800" dirty="0" smtClean="0"/>
              <a:t> </a:t>
            </a:r>
            <a:r>
              <a:rPr lang="ru-RU" sz="2800" dirty="0"/>
              <a:t>нечеткие подмножества: </a:t>
            </a:r>
            <a:endParaRPr lang="en-US" sz="2800" dirty="0" smtClean="0"/>
          </a:p>
          <a:p>
            <a:r>
              <a:rPr lang="en-US" sz="2800" i="1" dirty="0" smtClean="0"/>
              <a:t>A</a:t>
            </a:r>
            <a:r>
              <a:rPr lang="en-US" sz="2800" dirty="0" smtClean="0"/>
              <a:t> </a:t>
            </a:r>
            <a:r>
              <a:rPr lang="ru-RU" sz="2800" dirty="0"/>
              <a:t>= {0,4/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0,2/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</a:t>
            </a:r>
            <a:r>
              <a:rPr lang="en-US" sz="2800" dirty="0" smtClean="0"/>
              <a:t> </a:t>
            </a:r>
            <a:r>
              <a:rPr lang="ru-RU" sz="2800" dirty="0"/>
              <a:t>= {0,7/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};</a:t>
            </a:r>
            <a:endParaRPr lang="en-US" sz="2800" dirty="0" smtClean="0"/>
          </a:p>
          <a:p>
            <a:r>
              <a:rPr lang="ru-RU" sz="2800" dirty="0" smtClean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2 </a:t>
            </a:r>
            <a:r>
              <a:rPr lang="ru-RU" sz="2800" dirty="0"/>
              <a:t>, 0,2/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48007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Дополнение </a:t>
            </a:r>
            <a:r>
              <a:rPr lang="ru-RU" sz="2800" dirty="0"/>
              <a:t>нечеткого множества </a:t>
            </a:r>
            <a:r>
              <a:rPr lang="ru-RU" sz="2800" i="1" dirty="0"/>
              <a:t>А</a:t>
            </a:r>
            <a:r>
              <a:rPr lang="ru-RU" sz="2800" dirty="0"/>
              <a:t> — нечеткое </a:t>
            </a:r>
            <a:r>
              <a:rPr lang="ru-RU" sz="2800" dirty="0" err="1" smtClean="0"/>
              <a:t>множе-ство</a:t>
            </a:r>
            <a:r>
              <a:rPr lang="en-US" sz="2800" dirty="0" smtClean="0"/>
              <a:t> </a:t>
            </a:r>
            <a:r>
              <a:rPr lang="ru-RU" sz="2800" dirty="0" smtClean="0"/>
              <a:t>          с </a:t>
            </a:r>
            <a:r>
              <a:rPr lang="ru-RU" sz="2800" dirty="0"/>
              <a:t>функцией принадлежности </a:t>
            </a:r>
            <a:endParaRPr lang="ru-RU" sz="2800" dirty="0" smtClean="0"/>
          </a:p>
          <a:p>
            <a:r>
              <a:rPr lang="ru-RU" sz="2800" dirty="0"/>
              <a:t> </a:t>
            </a:r>
            <a:r>
              <a:rPr lang="ru-RU" sz="2800" dirty="0" smtClean="0"/>
              <a:t>           = </a:t>
            </a:r>
            <a:r>
              <a:rPr lang="ru-RU" sz="2800" dirty="0"/>
              <a:t>1 – µ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. 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-90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3460827"/>
              </p:ext>
            </p:extLst>
          </p:nvPr>
        </p:nvGraphicFramePr>
        <p:xfrm>
          <a:off x="1061876" y="2865691"/>
          <a:ext cx="403003" cy="546933"/>
        </p:xfrm>
        <a:graphic>
          <a:graphicData uri="http://schemas.openxmlformats.org/presentationml/2006/ole">
            <p:oleObj spid="_x0000_s4135" r:id="rId3" imgW="139579" imgH="177646" progId="">
              <p:embed/>
            </p:oleObj>
          </a:graphicData>
        </a:graphic>
      </p:graphicFrame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96691" y="3761980"/>
            <a:ext cx="19844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2503432"/>
              </p:ext>
            </p:extLst>
          </p:nvPr>
        </p:nvGraphicFramePr>
        <p:xfrm>
          <a:off x="55399" y="3296611"/>
          <a:ext cx="1006477" cy="613706"/>
        </p:xfrm>
        <a:graphic>
          <a:graphicData uri="http://schemas.openxmlformats.org/presentationml/2006/ole">
            <p:oleObj spid="_x0000_s4136" name="Уравнение" r:id="rId4" imgW="393529" imgH="241195" progId="Equation.3">
              <p:embed/>
            </p:oleObj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82804950"/>
              </p:ext>
            </p:extLst>
          </p:nvPr>
        </p:nvGraphicFramePr>
        <p:xfrm>
          <a:off x="334704" y="4344183"/>
          <a:ext cx="403003" cy="546933"/>
        </p:xfrm>
        <a:graphic>
          <a:graphicData uri="http://schemas.openxmlformats.org/presentationml/2006/ole">
            <p:oleObj spid="_x0000_s4137" r:id="rId5" imgW="139579" imgH="177646" progId="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563" y="395855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наших данных имеем: </a:t>
            </a:r>
          </a:p>
          <a:p>
            <a:r>
              <a:rPr lang="ru-RU" sz="2800" dirty="0" smtClean="0"/>
              <a:t>    </a:t>
            </a:r>
            <a:r>
              <a:rPr lang="en-US" sz="2800" dirty="0" smtClean="0"/>
              <a:t> </a:t>
            </a:r>
            <a:r>
              <a:rPr lang="ru-RU" sz="2800" dirty="0" smtClean="0"/>
              <a:t>= </a:t>
            </a:r>
            <a:r>
              <a:rPr lang="ru-RU" sz="2800" dirty="0"/>
              <a:t>{0,6/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};</a:t>
            </a:r>
          </a:p>
          <a:p>
            <a:r>
              <a:rPr lang="ru-RU" sz="2800" dirty="0"/>
              <a:t> </a:t>
            </a:r>
            <a:r>
              <a:rPr lang="ru-RU" sz="2800" dirty="0" smtClean="0"/>
              <a:t>    </a:t>
            </a:r>
            <a:r>
              <a:rPr lang="ru-RU" sz="2800" dirty="0"/>
              <a:t>= {0,3/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r>
              <a:rPr lang="ru-RU" sz="2800" dirty="0" smtClean="0"/>
              <a:t>    </a:t>
            </a:r>
          </a:p>
          <a:p>
            <a:r>
              <a:rPr lang="ru-RU" sz="2800" dirty="0"/>
              <a:t> </a:t>
            </a:r>
            <a:r>
              <a:rPr lang="ru-RU" sz="2800" dirty="0" smtClean="0"/>
              <a:t>    = </a:t>
            </a:r>
            <a:r>
              <a:rPr lang="ru-RU" sz="2800" dirty="0"/>
              <a:t>{0,9/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0,8/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 </a:t>
            </a:r>
            <a:endParaRPr lang="ru-RU" sz="2800" dirty="0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617043" y="5156578"/>
            <a:ext cx="2310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87993869"/>
              </p:ext>
            </p:extLst>
          </p:nvPr>
        </p:nvGraphicFramePr>
        <p:xfrm>
          <a:off x="390196" y="4858848"/>
          <a:ext cx="336884" cy="457200"/>
        </p:xfrm>
        <a:graphic>
          <a:graphicData uri="http://schemas.openxmlformats.org/presentationml/2006/ole">
            <p:oleObj spid="_x0000_s4138" r:id="rId6" imgW="139579" imgH="177646" progId="">
              <p:embed/>
            </p:oleObj>
          </a:graphicData>
        </a:graphic>
      </p:graphicFrame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1915427" y="5293368"/>
            <a:ext cx="19058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57506018"/>
              </p:ext>
            </p:extLst>
          </p:nvPr>
        </p:nvGraphicFramePr>
        <p:xfrm>
          <a:off x="370944" y="5283623"/>
          <a:ext cx="317634" cy="456599"/>
        </p:xfrm>
        <a:graphic>
          <a:graphicData uri="http://schemas.openxmlformats.org/presentationml/2006/ole">
            <p:oleObj spid="_x0000_s4139" name="Уравнение" r:id="rId7" imgW="152268" imgH="215713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5852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19" y="0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Пересечение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— нечеткое </a:t>
            </a:r>
            <a:r>
              <a:rPr lang="ru-RU" sz="2800" dirty="0" err="1" smtClean="0"/>
              <a:t>мно</a:t>
            </a:r>
            <a:r>
              <a:rPr lang="en-US" sz="2800" dirty="0" smtClean="0"/>
              <a:t>-</a:t>
            </a:r>
            <a:r>
              <a:rPr lang="ru-RU" sz="2800" dirty="0" err="1" smtClean="0"/>
              <a:t>жество</a:t>
            </a:r>
            <a:r>
              <a:rPr lang="ru-RU" sz="2800" dirty="0" smtClean="0"/>
              <a:t>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с функцией принадлежности  </a:t>
            </a:r>
            <a:endParaRPr lang="en-US" sz="2800" dirty="0" smtClean="0"/>
          </a:p>
          <a:p>
            <a:r>
              <a:rPr lang="ru-RU" sz="2800" dirty="0" smtClean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min</a:t>
            </a:r>
            <a:r>
              <a:rPr lang="ru-RU" sz="2800" dirty="0"/>
              <a:t>(µ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1919" y="1253447"/>
            <a:ext cx="8979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en-US" sz="2800" dirty="0" smtClean="0"/>
          </a:p>
          <a:p>
            <a:r>
              <a:rPr lang="en-US" sz="2800" i="1" dirty="0" smtClean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{0,4/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0,2/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</a:t>
            </a:r>
            <a:r>
              <a:rPr lang="ru-RU" sz="2800" dirty="0" smtClean="0"/>
              <a:t>0,</a:t>
            </a:r>
            <a:r>
              <a:rPr lang="en-US" sz="2800" dirty="0" smtClean="0"/>
              <a:t>1</a:t>
            </a:r>
            <a:r>
              <a:rPr lang="ru-RU" sz="2800" dirty="0" smtClean="0"/>
              <a:t>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ru-RU" sz="2800" i="1" dirty="0"/>
              <a:t>С</a:t>
            </a:r>
            <a:r>
              <a:rPr lang="ru-RU" sz="2800" dirty="0"/>
              <a:t> 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</a:t>
            </a:r>
            <a:r>
              <a:rPr lang="ru-RU" sz="2800" dirty="0" smtClean="0"/>
              <a:t>0,</a:t>
            </a:r>
            <a:r>
              <a:rPr lang="en-US" sz="2800" dirty="0" smtClean="0"/>
              <a:t>1</a:t>
            </a:r>
            <a:r>
              <a:rPr lang="ru-RU" sz="2800" dirty="0" smtClean="0"/>
              <a:t>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1918" y="2937781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Объединение</a:t>
            </a:r>
            <a:r>
              <a:rPr lang="ru-RU" sz="2800" dirty="0"/>
              <a:t> 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с функцией принадлежности </a:t>
            </a:r>
            <a:endParaRPr lang="en-US" sz="2800" dirty="0" smtClean="0"/>
          </a:p>
          <a:p>
            <a:r>
              <a:rPr lang="ru-RU" sz="2800" dirty="0" smtClean="0"/>
              <a:t> </a:t>
            </a:r>
            <a:r>
              <a:rPr lang="ru-RU" sz="2800" dirty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max</a:t>
            </a:r>
            <a:r>
              <a:rPr lang="ru-RU" sz="2800" dirty="0"/>
              <a:t>(µ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1918" y="4322776"/>
            <a:ext cx="8979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en-US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{0,7/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0,9/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{0,7/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{0,4/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</a:t>
            </a:r>
            <a:r>
              <a:rPr lang="en-US" sz="2800" dirty="0" smtClean="0"/>
              <a:t>0,2</a:t>
            </a:r>
            <a:r>
              <a:rPr lang="ru-RU" sz="2800" dirty="0" smtClean="0"/>
              <a:t>/</a:t>
            </a:r>
            <a:r>
              <a:rPr lang="ru-RU" sz="2800" i="1" dirty="0" smtClean="0"/>
              <a:t>x</a:t>
            </a:r>
            <a:r>
              <a:rPr lang="ru-RU" sz="2800" baseline="-25000" dirty="0" smtClean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987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Разность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— нечеткое множество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/>
              <a:t>\ </a:t>
            </a:r>
            <a:r>
              <a:rPr lang="en-US" sz="2800" i="1" dirty="0"/>
              <a:t>B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 smtClean="0">
                <a:sym typeface="Symbol" panose="05050102010706020507" pitchFamily="18" charset="2"/>
              </a:rPr>
              <a:t>       </a:t>
            </a:r>
            <a:r>
              <a:rPr lang="ru-RU" sz="2800" dirty="0"/>
              <a:t>с функцией принадлежности </a:t>
            </a:r>
            <a:endParaRPr lang="ru-RU" sz="2800" dirty="0" smtClean="0"/>
          </a:p>
          <a:p>
            <a:r>
              <a:rPr lang="ru-RU" sz="2800" dirty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A</a:t>
            </a:r>
            <a:r>
              <a:rPr lang="ru-RU" sz="2800" baseline="-25000" dirty="0"/>
              <a:t>\</a:t>
            </a:r>
            <a:r>
              <a:rPr lang="ru-RU" sz="2800" i="1" baseline="-25000" dirty="0"/>
              <a:t>В</a:t>
            </a:r>
            <a:r>
              <a:rPr lang="ru-RU" sz="2800" dirty="0"/>
              <a:t> </a:t>
            </a:r>
            <a:r>
              <a:rPr lang="ru-RU" sz="2800" dirty="0" smtClean="0"/>
              <a:t>=              </a:t>
            </a:r>
            <a:r>
              <a:rPr lang="ru-RU" sz="2800" dirty="0"/>
              <a:t>= </a:t>
            </a:r>
            <a:r>
              <a:rPr lang="en-US" sz="2800" dirty="0"/>
              <a:t>min</a:t>
            </a:r>
            <a:r>
              <a:rPr lang="ru-RU" sz="2800" dirty="0"/>
              <a:t>(µ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1 –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  </a:t>
            </a:r>
            <a:endParaRPr lang="ru-RU" sz="28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71879004"/>
              </p:ext>
            </p:extLst>
          </p:nvPr>
        </p:nvGraphicFramePr>
        <p:xfrm>
          <a:off x="2270934" y="454272"/>
          <a:ext cx="336884" cy="457200"/>
        </p:xfrm>
        <a:graphic>
          <a:graphicData uri="http://schemas.openxmlformats.org/presentationml/2006/ole">
            <p:oleObj spid="_x0000_s5131" r:id="rId3" imgW="139579" imgH="177646" progId="">
              <p:embed/>
            </p:oleObj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9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61964944"/>
              </p:ext>
            </p:extLst>
          </p:nvPr>
        </p:nvGraphicFramePr>
        <p:xfrm>
          <a:off x="1973180" y="882596"/>
          <a:ext cx="1077440" cy="489745"/>
        </p:xfrm>
        <a:graphic>
          <a:graphicData uri="http://schemas.openxmlformats.org/presentationml/2006/ole">
            <p:oleObj spid="_x0000_s5132" name="Уравнение" r:id="rId4" imgW="533169" imgH="241195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1352046"/>
            <a:ext cx="904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</a:t>
            </a:r>
            <a:r>
              <a:rPr lang="ru-RU" sz="2800" i="1" dirty="0"/>
              <a:t> </a:t>
            </a:r>
            <a:endParaRPr lang="ru-RU" sz="2800" i="1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\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ru-RU" sz="2800" dirty="0" smtClean="0"/>
          </a:p>
          <a:p>
            <a:r>
              <a:rPr lang="ru-RU" sz="2800" i="1" dirty="0" smtClean="0"/>
              <a:t>В </a:t>
            </a:r>
            <a:r>
              <a:rPr lang="ru-RU" sz="2800" i="1" dirty="0"/>
              <a:t>\ А</a:t>
            </a:r>
            <a:r>
              <a:rPr lang="ru-RU" sz="2800" dirty="0"/>
              <a:t> 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4439" y="2598821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Симметрическая разность</a:t>
            </a:r>
            <a:r>
              <a:rPr lang="ru-RU" sz="2800" dirty="0"/>
              <a:t> нечетких множеств </a:t>
            </a:r>
            <a:r>
              <a:rPr lang="ru-RU" sz="2800" i="1" dirty="0"/>
              <a:t>A</a:t>
            </a:r>
            <a:r>
              <a:rPr lang="ru-RU" sz="2800" dirty="0"/>
              <a:t> и </a:t>
            </a:r>
            <a:r>
              <a:rPr lang="ru-RU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ru-RU" sz="2800" i="1" dirty="0"/>
              <a:t>С = A − B</a:t>
            </a:r>
            <a:r>
              <a:rPr lang="ru-RU" sz="2800" dirty="0"/>
              <a:t> с функцией принадлежности μ</a:t>
            </a:r>
            <a:r>
              <a:rPr lang="en-US" sz="2800" i="1" baseline="-25000" dirty="0"/>
              <a:t>A</a:t>
            </a:r>
            <a:r>
              <a:rPr lang="ru-RU" sz="2800" baseline="-25000" dirty="0"/>
              <a:t>-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|μ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– μ</a:t>
            </a:r>
            <a:r>
              <a:rPr lang="en-US" sz="2800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)| </a:t>
            </a:r>
            <a:r>
              <a:rPr lang="en-US" sz="2800" dirty="0">
                <a:sym typeface="Symbol" panose="05050102010706020507" pitchFamily="18" charset="2"/>
              </a:rPr>
              <a:t> </a:t>
            </a:r>
            <a:r>
              <a:rPr lang="en-US" sz="2800" i="1" dirty="0" smtClean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-7220" y="3849062"/>
            <a:ext cx="9062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– В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0,7/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 </a:t>
            </a:r>
            <a:endParaRPr lang="ru-RU" sz="2800" dirty="0" smtClean="0"/>
          </a:p>
          <a:p>
            <a:r>
              <a:rPr lang="en-US" sz="2800" i="1" dirty="0" smtClean="0"/>
              <a:t>B</a:t>
            </a:r>
            <a:r>
              <a:rPr lang="ru-RU" sz="2800" i="1" dirty="0" smtClean="0"/>
              <a:t> </a:t>
            </a:r>
            <a:r>
              <a:rPr lang="ru-RU" sz="2800" i="1" dirty="0"/>
              <a:t>–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– С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2209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7377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Дизъюнктивная сумма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en-US" sz="2800" i="1" dirty="0"/>
              <a:t>C </a:t>
            </a:r>
            <a:r>
              <a:rPr lang="ru-RU" sz="2800" i="1" dirty="0"/>
              <a:t>=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r>
              <a:rPr lang="ru-RU" sz="2800" i="1" dirty="0"/>
              <a:t>= </a:t>
            </a:r>
            <a:r>
              <a:rPr lang="ru-RU" sz="2800" dirty="0"/>
              <a:t>(</a:t>
            </a:r>
            <a:r>
              <a:rPr lang="en-US" sz="2800" i="1" dirty="0"/>
              <a:t>A </a:t>
            </a:r>
            <a:r>
              <a:rPr lang="ru-RU" sz="2800" i="1" dirty="0"/>
              <a:t>\ </a:t>
            </a:r>
            <a:r>
              <a:rPr lang="en-US" sz="2800" i="1" dirty="0"/>
              <a:t>B</a:t>
            </a:r>
            <a:r>
              <a:rPr lang="ru-RU" sz="2800" dirty="0"/>
              <a:t>)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(</a:t>
            </a:r>
            <a:r>
              <a:rPr lang="en-US" sz="2800" i="1" dirty="0"/>
              <a:t>B </a:t>
            </a:r>
            <a:r>
              <a:rPr lang="ru-RU" sz="2800" i="1" dirty="0"/>
              <a:t>\ </a:t>
            </a:r>
            <a:r>
              <a:rPr lang="en-US" sz="2800" i="1" dirty="0"/>
              <a:t>A</a:t>
            </a:r>
            <a:r>
              <a:rPr lang="ru-RU" sz="2800" dirty="0"/>
              <a:t>) = </a:t>
            </a:r>
            <a:endParaRPr lang="ru-RU" sz="2800" dirty="0" smtClean="0"/>
          </a:p>
          <a:p>
            <a:r>
              <a:rPr lang="ru-RU" sz="2800" dirty="0"/>
              <a:t>=</a:t>
            </a:r>
            <a:r>
              <a:rPr lang="ru-RU" sz="2800" dirty="0" smtClean="0"/>
              <a:t>(</a:t>
            </a:r>
            <a:r>
              <a:rPr lang="en-US" sz="2800" i="1" dirty="0"/>
              <a:t>A </a:t>
            </a:r>
            <a:r>
              <a:rPr lang="en-US" sz="2800" dirty="0" smtClean="0">
                <a:sym typeface="Symbol" panose="05050102010706020507" pitchFamily="18" charset="2"/>
              </a:rPr>
              <a:t></a:t>
            </a:r>
            <a:r>
              <a:rPr lang="ru-RU" sz="2800" dirty="0" smtClean="0">
                <a:sym typeface="Symbol" panose="05050102010706020507" pitchFamily="18" charset="2"/>
              </a:rPr>
              <a:t>    )</a:t>
            </a:r>
            <a:r>
              <a:rPr lang="ru-RU" sz="2800" dirty="0">
                <a:sym typeface="Symbol" panose="05050102010706020507" pitchFamily="18" charset="2"/>
              </a:rPr>
              <a:t> </a:t>
            </a:r>
            <a:r>
              <a:rPr lang="ru-RU" sz="2800" dirty="0" smtClean="0">
                <a:sym typeface="Symbol" panose="05050102010706020507" pitchFamily="18" charset="2"/>
              </a:rPr>
              <a:t>(     </a:t>
            </a:r>
            <a:r>
              <a:rPr lang="en-US" sz="2800" dirty="0" smtClean="0">
                <a:sym typeface="Symbol" panose="05050102010706020507" pitchFamily="18" charset="2"/>
              </a:rPr>
              <a:t></a:t>
            </a:r>
            <a:r>
              <a:rPr lang="ru-RU" sz="2800" dirty="0" smtClean="0">
                <a:sym typeface="Symbol" panose="05050102010706020507" pitchFamily="18" charset="2"/>
              </a:rPr>
              <a:t> </a:t>
            </a:r>
            <a:r>
              <a:rPr lang="en-US" sz="2800" i="1" dirty="0" smtClean="0"/>
              <a:t>B</a:t>
            </a:r>
            <a:r>
              <a:rPr lang="ru-RU" sz="2800" dirty="0" smtClean="0"/>
              <a:t>) </a:t>
            </a:r>
            <a:r>
              <a:rPr lang="ru-RU" sz="2800" dirty="0"/>
              <a:t>с функцией принадлежности µ</a:t>
            </a:r>
            <a:r>
              <a:rPr lang="ru-RU" sz="2800" i="1" baseline="-25000" dirty="0"/>
              <a:t>С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A</a:t>
            </a:r>
            <a:r>
              <a:rPr lang="en-US" sz="2800" baseline="-25000" dirty="0">
                <a:sym typeface="Symbol" panose="05050102010706020507" pitchFamily="18" charset="2"/>
              </a:rPr>
              <a:t></a:t>
            </a:r>
            <a:r>
              <a:rPr lang="ru-RU" sz="2800" i="1" baseline="-25000" dirty="0"/>
              <a:t>В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max</a:t>
            </a:r>
            <a:r>
              <a:rPr lang="ru-RU" sz="2800" dirty="0"/>
              <a:t>{</a:t>
            </a:r>
            <a:r>
              <a:rPr lang="en-US" sz="2800" dirty="0"/>
              <a:t>min</a:t>
            </a:r>
            <a:r>
              <a:rPr lang="ru-RU" sz="2800" dirty="0"/>
              <a:t>{µ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1 –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)}; </a:t>
            </a:r>
            <a:r>
              <a:rPr lang="en-US" sz="2800" dirty="0"/>
              <a:t>min</a:t>
            </a:r>
            <a:r>
              <a:rPr lang="ru-RU" sz="2800" dirty="0"/>
              <a:t>{1 –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)}} </a:t>
            </a:r>
            <a:endParaRPr lang="ru-RU" sz="2800" dirty="0" smtClean="0"/>
          </a:p>
          <a:p>
            <a:r>
              <a:rPr lang="en-US" sz="2800" dirty="0" smtClean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6295" y="1992429"/>
            <a:ext cx="21368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705725"/>
              </p:ext>
            </p:extLst>
          </p:nvPr>
        </p:nvGraphicFramePr>
        <p:xfrm>
          <a:off x="924026" y="933651"/>
          <a:ext cx="356134" cy="445168"/>
        </p:xfrm>
        <a:graphic>
          <a:graphicData uri="http://schemas.openxmlformats.org/presentationml/2006/ole">
            <p:oleObj spid="_x0000_s6161" name="Уравнение" r:id="rId3" imgW="152268" imgH="203024" progId="Equation.3">
              <p:embed/>
            </p:oleObj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734602" y="2342347"/>
            <a:ext cx="207906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2109687"/>
              </p:ext>
            </p:extLst>
          </p:nvPr>
        </p:nvGraphicFramePr>
        <p:xfrm>
          <a:off x="1857676" y="990999"/>
          <a:ext cx="346510" cy="433138"/>
        </p:xfrm>
        <a:graphic>
          <a:graphicData uri="http://schemas.openxmlformats.org/presentationml/2006/ole">
            <p:oleObj spid="_x0000_s6162" name="Уравнение" r:id="rId4" imgW="152268" imgH="203024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212123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ru-RU" sz="2800" i="1" dirty="0"/>
              <a:t>В</a:t>
            </a:r>
            <a:r>
              <a:rPr lang="ru-RU" sz="2800" dirty="0"/>
              <a:t> 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056566"/>
            <a:ext cx="53420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прямоугольную систему координат, на оси ординат которой откладываются значение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на оси абсцисс расположены элементы </a:t>
            </a:r>
            <a:r>
              <a:rPr lang="en-US" sz="2800" i="1" dirty="0"/>
              <a:t>U</a:t>
            </a:r>
            <a:r>
              <a:rPr lang="ru-RU" sz="2800" dirty="0"/>
              <a:t>. Такое представление делает наглядными простые операции над нечеткими множествами.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453" t="11317" r="27388" b="52699"/>
          <a:stretch>
            <a:fillRect/>
          </a:stretch>
        </p:blipFill>
        <p:spPr bwMode="auto">
          <a:xfrm>
            <a:off x="5168766" y="3379545"/>
            <a:ext cx="3891390" cy="289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49705513"/>
              </p:ext>
            </p:extLst>
          </p:nvPr>
        </p:nvGraphicFramePr>
        <p:xfrm>
          <a:off x="7027833" y="6360595"/>
          <a:ext cx="346510" cy="433138"/>
        </p:xfrm>
        <a:graphic>
          <a:graphicData uri="http://schemas.openxmlformats.org/presentationml/2006/ole">
            <p:oleObj spid="_x0000_s6163" name="Уравнение" r:id="rId6" imgW="152268" imgH="203024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63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319" t="55942" r="27380" b="8986"/>
          <a:stretch>
            <a:fillRect/>
          </a:stretch>
        </p:blipFill>
        <p:spPr bwMode="auto">
          <a:xfrm>
            <a:off x="4684198" y="28685"/>
            <a:ext cx="3161481" cy="227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647" t="17271" r="27776" b="47090"/>
          <a:stretch>
            <a:fillRect/>
          </a:stretch>
        </p:blipFill>
        <p:spPr bwMode="auto">
          <a:xfrm>
            <a:off x="157685" y="2269625"/>
            <a:ext cx="2999401" cy="225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72514" y="1746405"/>
            <a:ext cx="135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 smtClean="0"/>
              <a:t>B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57086" y="3999451"/>
            <a:ext cx="109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\ </a:t>
            </a:r>
            <a:r>
              <a:rPr lang="en-US" sz="2800" i="1" dirty="0"/>
              <a:t>B</a:t>
            </a:r>
            <a:endParaRPr lang="ru-RU" sz="28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09" t="32132" r="40794" b="32230"/>
          <a:stretch/>
        </p:blipFill>
        <p:spPr bwMode="auto">
          <a:xfrm>
            <a:off x="4684198" y="2744810"/>
            <a:ext cx="3218196" cy="229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586" t="32132" r="14054" b="32230"/>
          <a:stretch/>
        </p:blipFill>
        <p:spPr bwMode="auto">
          <a:xfrm>
            <a:off x="232230" y="4574463"/>
            <a:ext cx="2999402" cy="22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1632" y="6301898"/>
            <a:ext cx="125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ru-RU" sz="2800" i="1" dirty="0" smtClean="0"/>
              <a:t>В</a:t>
            </a:r>
            <a:endParaRPr lang="ru-RU" sz="2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343" t="8710" r="27721" b="56242"/>
          <a:stretch>
            <a:fillRect/>
          </a:stretch>
        </p:blipFill>
        <p:spPr bwMode="auto">
          <a:xfrm>
            <a:off x="157685" y="32136"/>
            <a:ext cx="2999401" cy="21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3765" y="1626670"/>
            <a:ext cx="117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106105" y="4574463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a typeface="Times New Roman" panose="02020603050405020304" pitchFamily="18" charset="0"/>
              </a:rPr>
              <a:t>A 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ru-RU" sz="2400" dirty="0" smtClean="0"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a typeface="Times New Roman" panose="02020603050405020304" pitchFamily="18" charset="0"/>
              </a:rPr>
              <a:t>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38878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77" y="0"/>
            <a:ext cx="907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ru-RU" sz="2800" i="1" dirty="0"/>
              <a:t>A</a:t>
            </a:r>
            <a:r>
              <a:rPr lang="ru-RU" sz="2800" dirty="0"/>
              <a:t> — нечеткий интервал между 5 до 8 и </a:t>
            </a:r>
            <a:endParaRPr lang="ru-RU" sz="2800" dirty="0" smtClean="0"/>
          </a:p>
          <a:p>
            <a:r>
              <a:rPr lang="ru-RU" sz="2800" i="1" dirty="0" smtClean="0"/>
              <a:t>B</a:t>
            </a:r>
            <a:r>
              <a:rPr lang="ru-RU" sz="2800" dirty="0" smtClean="0"/>
              <a:t> </a:t>
            </a:r>
            <a:r>
              <a:rPr lang="ru-RU" sz="2800" dirty="0"/>
              <a:t>— нечеткое число около 4, как показано на </a:t>
            </a:r>
            <a:r>
              <a:rPr lang="ru-RU" sz="2800" dirty="0" smtClean="0"/>
              <a:t>рисунках </a:t>
            </a:r>
            <a:endParaRPr lang="ru-RU" sz="2800" dirty="0"/>
          </a:p>
        </p:txBody>
      </p:sp>
      <p:pic>
        <p:nvPicPr>
          <p:cNvPr id="8194" name="Picture 2" descr="http://www.victoria.lviv.ua/html/oio/images/theme11/image02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43" b="7843"/>
          <a:stretch>
            <a:fillRect/>
          </a:stretch>
        </p:blipFill>
        <p:spPr bwMode="auto">
          <a:xfrm>
            <a:off x="-101115" y="938016"/>
            <a:ext cx="3497487" cy="168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http://www.victoria.lviv.ua/html/oio/images/theme11/image03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90" b="7512"/>
          <a:stretch>
            <a:fillRect/>
          </a:stretch>
        </p:blipFill>
        <p:spPr bwMode="auto">
          <a:xfrm>
            <a:off x="3396372" y="938015"/>
            <a:ext cx="3511707" cy="168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069" y="2621230"/>
            <a:ext cx="8701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Операции над этими множествами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47677" y="3301465"/>
            <a:ext cx="143377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7377" y="3301466"/>
            <a:ext cx="8888930" cy="2175310"/>
            <a:chOff x="1584" y="2858"/>
            <a:chExt cx="8927" cy="1852"/>
          </a:xfrm>
        </p:grpSpPr>
        <p:pic>
          <p:nvPicPr>
            <p:cNvPr id="8199" name="Рисунок 60" descr="http://www.victoria.lviv.ua/html/oio/images/theme11/image036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8333" b="7443"/>
            <a:stretch>
              <a:fillRect/>
            </a:stretch>
          </p:blipFill>
          <p:spPr bwMode="auto">
            <a:xfrm>
              <a:off x="1584" y="2858"/>
              <a:ext cx="2851" cy="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Рисунок 58" descr="http://www.victoria.lviv.ua/html/oio/images/theme11/image032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7018" b="8324"/>
            <a:stretch>
              <a:fillRect/>
            </a:stretch>
          </p:blipFill>
          <p:spPr bwMode="auto">
            <a:xfrm>
              <a:off x="4478" y="2858"/>
              <a:ext cx="2928" cy="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Рисунок 59" descr="http://www.victoria.lviv.ua/html/oio/images/theme11/image034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8621" b="8621"/>
            <a:stretch>
              <a:fillRect/>
            </a:stretch>
          </p:blipFill>
          <p:spPr bwMode="auto">
            <a:xfrm>
              <a:off x="7430" y="2858"/>
              <a:ext cx="3081" cy="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041264" y="5491808"/>
            <a:ext cx="531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r>
              <a:rPr lang="ru-RU" sz="2800" i="1" dirty="0"/>
              <a:t>                         </a:t>
            </a:r>
            <a:r>
              <a:rPr lang="ru-RU" sz="2800" i="1" dirty="0" smtClean="0"/>
              <a:t>     </a:t>
            </a:r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endParaRPr lang="ru-RU" sz="2800" dirty="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26669" y="5491807"/>
            <a:ext cx="2376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82397928"/>
              </p:ext>
            </p:extLst>
          </p:nvPr>
        </p:nvGraphicFramePr>
        <p:xfrm>
          <a:off x="1626669" y="5491808"/>
          <a:ext cx="346509" cy="470262"/>
        </p:xfrm>
        <a:graphic>
          <a:graphicData uri="http://schemas.openxmlformats.org/presentationml/2006/ole">
            <p:oleObj spid="_x0000_s8206" r:id="rId8" imgW="139579" imgH="177646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452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Свойства операций пересечения и объединения нечетких множеств следующие. </a:t>
            </a:r>
          </a:p>
          <a:p>
            <a:pPr hangingPunct="0"/>
            <a:r>
              <a:rPr lang="ru-RU" sz="2800" dirty="0"/>
              <a:t>Ряд свойств  совпадают со свойствами операций с предикатами в логике одноместных предикатов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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ru-RU" sz="2800" i="1" dirty="0"/>
              <a:t>, </a:t>
            </a:r>
            <a:endParaRPr lang="ru-RU" sz="2800" i="1" dirty="0" smtClean="0"/>
          </a:p>
          <a:p>
            <a:pPr hangingPunct="0"/>
            <a:r>
              <a:rPr lang="en-US" sz="2800" i="1" dirty="0" smtClean="0"/>
              <a:t>A</a:t>
            </a:r>
            <a:r>
              <a:rPr lang="en-US" sz="2800" dirty="0" smtClean="0"/>
              <a:t> </a:t>
            </a:r>
            <a:r>
              <a:rPr lang="en-US" sz="2800" dirty="0">
                <a:sym typeface="Symbol" panose="05050102010706020507" pitchFamily="18" charset="2"/>
              </a:rPr>
              <a:t>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en-US" sz="2800" b="1" i="1" dirty="0"/>
              <a:t> </a:t>
            </a:r>
            <a:r>
              <a:rPr lang="ru-RU" sz="2800" dirty="0"/>
              <a:t>(коммутативность ассоциативность; дистрибутивность; идемпотентность).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31444"/>
            <a:ext cx="9038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Выполняются законы дополнительного элемента, правила Де Моргана.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39" y="3370047"/>
            <a:ext cx="9038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Некоторые отличаются с учетом характеристической функции. Имеем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377" y="4324047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A</a:t>
            </a:r>
            <a:r>
              <a:rPr lang="ru-RU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</a:t>
            </a:r>
            <a:r>
              <a:rPr lang="en-US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 = </a:t>
            </a:r>
            <a:r>
              <a:rPr lang="ru-RU" sz="2800" i="1" dirty="0"/>
              <a:t>A</a:t>
            </a:r>
            <a:r>
              <a:rPr lang="ru-RU" sz="2800" dirty="0"/>
              <a:t>, где </a:t>
            </a:r>
            <a:r>
              <a:rPr lang="ru-RU" sz="28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 — пустое множество, </a:t>
            </a:r>
            <a:endParaRPr lang="ru-RU" sz="2800" dirty="0" smtClean="0"/>
          </a:p>
          <a:p>
            <a:r>
              <a:rPr lang="ru-RU" sz="2800" dirty="0" smtClean="0"/>
              <a:t>т.е</a:t>
            </a:r>
            <a:r>
              <a:rPr lang="ru-RU" sz="2800" dirty="0"/>
              <a:t>. μ</a:t>
            </a:r>
            <a:r>
              <a:rPr lang="ru-RU" sz="2800" baseline="-250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0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ru-RU" sz="2800" i="1" dirty="0"/>
              <a:t>x</a:t>
            </a:r>
            <a:r>
              <a:rPr lang="ru-RU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;</a:t>
            </a:r>
          </a:p>
          <a:p>
            <a:endParaRPr lang="ru-RU" sz="28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16938287"/>
              </p:ext>
            </p:extLst>
          </p:nvPr>
        </p:nvGraphicFramePr>
        <p:xfrm>
          <a:off x="240630" y="5251323"/>
          <a:ext cx="1472661" cy="457719"/>
        </p:xfrm>
        <a:graphic>
          <a:graphicData uri="http://schemas.openxmlformats.org/presentationml/2006/ole">
            <p:oleObj spid="_x0000_s9227" r:id="rId3" imgW="609336" imgH="190417" progId="">
              <p:embed/>
            </p:oleObj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9885" y="5780444"/>
            <a:ext cx="122253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36301100"/>
              </p:ext>
            </p:extLst>
          </p:nvPr>
        </p:nvGraphicFramePr>
        <p:xfrm>
          <a:off x="240630" y="5709041"/>
          <a:ext cx="1591289" cy="489627"/>
        </p:xfrm>
        <a:graphic>
          <a:graphicData uri="http://schemas.openxmlformats.org/presentationml/2006/ole">
            <p:oleObj spid="_x0000_s9228" r:id="rId4" imgW="609336" imgH="190417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02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Лингвистическая переменная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10967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Нечеткая логика — обобщение классической логики с лингвистической переменной, принимающей значения «очень истинно», «более-менее истинно», «не очень ложно» и т.п. </a:t>
            </a:r>
          </a:p>
          <a:p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188396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Лингвистическая переменная принимает значения из множества слов или словосочетаний естественного или искусственного языка. Множество допустимых значений лингвистической переменной называется </a:t>
            </a:r>
            <a:r>
              <a:rPr lang="ru-RU" sz="2800" b="1" dirty="0"/>
              <a:t>терм-множеством</a:t>
            </a:r>
            <a:r>
              <a:rPr lang="ru-RU" sz="2800" dirty="0"/>
              <a:t>. Задание значения переменной словами, без использования чисел, для человека более естественно. Понятие лингвистической переменной играет важную роль в нечетком логическом выводе и в принятии решений на основе приближенных рассуждений. </a:t>
            </a:r>
          </a:p>
        </p:txBody>
      </p:sp>
    </p:spTree>
    <p:extLst>
      <p:ext uri="{BB962C8B-B14F-4D97-AF65-F5344CB8AC3E}">
        <p14:creationId xmlns:p14="http://schemas.microsoft.com/office/powerpoint/2010/main" xmlns="" val="3930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2193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Определение. Лингвистическая переменная</a:t>
            </a:r>
            <a:r>
              <a:rPr lang="ru-RU" sz="2800" dirty="0"/>
              <a:t> задается пятеркой</a:t>
            </a:r>
            <a:r>
              <a:rPr lang="ru-RU" sz="2800" b="1" dirty="0"/>
              <a:t> </a:t>
            </a:r>
            <a:r>
              <a:rPr lang="ru-RU" sz="2800" b="1" dirty="0">
                <a:sym typeface="Symbol" panose="05050102010706020507" pitchFamily="18" charset="2"/>
              </a:rPr>
              <a:t></a:t>
            </a:r>
            <a:r>
              <a:rPr lang="en-US" sz="2800" b="1" i="1" dirty="0"/>
              <a:t>X</a:t>
            </a:r>
            <a:r>
              <a:rPr lang="ru-RU" sz="2800" b="1" i="1" dirty="0"/>
              <a:t>, </a:t>
            </a:r>
            <a:r>
              <a:rPr lang="en-US" sz="2800" b="1" i="1" dirty="0"/>
              <a:t>T</a:t>
            </a:r>
            <a:r>
              <a:rPr lang="ru-RU" sz="2800" b="1" i="1" dirty="0"/>
              <a:t>, </a:t>
            </a:r>
            <a:r>
              <a:rPr lang="en-US" sz="2800" b="1" i="1" dirty="0"/>
              <a:t>U</a:t>
            </a:r>
            <a:r>
              <a:rPr lang="ru-RU" sz="2800" b="1" i="1" dirty="0"/>
              <a:t>, </a:t>
            </a:r>
            <a:r>
              <a:rPr lang="en-US" sz="2800" b="1" i="1" dirty="0"/>
              <a:t>G</a:t>
            </a:r>
            <a:r>
              <a:rPr lang="ru-RU" sz="2800" b="1" i="1" dirty="0"/>
              <a:t>, </a:t>
            </a:r>
            <a:r>
              <a:rPr lang="en-US" sz="2800" b="1" i="1" dirty="0"/>
              <a:t>M</a:t>
            </a:r>
            <a:r>
              <a:rPr lang="en-US" sz="2800" b="1" dirty="0">
                <a:sym typeface="Symbol" panose="05050102010706020507" pitchFamily="18" charset="2"/>
              </a:rPr>
              <a:t></a:t>
            </a:r>
            <a:r>
              <a:rPr lang="ru-RU" sz="2800" b="1" dirty="0"/>
              <a:t>,</a:t>
            </a:r>
            <a:r>
              <a:rPr lang="ru-RU" sz="2800" dirty="0"/>
              <a:t> </a:t>
            </a:r>
            <a:endParaRPr lang="ru-RU" sz="2800" dirty="0" smtClean="0"/>
          </a:p>
          <a:p>
            <a:r>
              <a:rPr lang="ru-RU" sz="2800" dirty="0" smtClean="0"/>
              <a:t>где </a:t>
            </a:r>
            <a:r>
              <a:rPr lang="en-US" sz="2800" i="1" dirty="0"/>
              <a:t>X</a:t>
            </a:r>
            <a:r>
              <a:rPr lang="ru-RU" sz="2800" dirty="0"/>
              <a:t> — имя переменной; </a:t>
            </a:r>
            <a:endParaRPr lang="ru-RU" sz="2800" dirty="0" smtClean="0"/>
          </a:p>
          <a:p>
            <a:r>
              <a:rPr lang="en-US" sz="2800" i="1" dirty="0" smtClean="0"/>
              <a:t>T</a:t>
            </a:r>
            <a:r>
              <a:rPr lang="ru-RU" sz="2800" dirty="0" smtClean="0"/>
              <a:t> </a:t>
            </a:r>
            <a:r>
              <a:rPr lang="ru-RU" sz="2800" dirty="0"/>
              <a:t>— терм-множество, каждый элемент которого (терм) представляется как нечеткое множество на универсальном множестве </a:t>
            </a:r>
            <a:r>
              <a:rPr lang="en-US" sz="2800" i="1" dirty="0"/>
              <a:t>U</a:t>
            </a:r>
            <a:r>
              <a:rPr lang="ru-RU" sz="2800" dirty="0"/>
              <a:t>; </a:t>
            </a:r>
            <a:endParaRPr lang="ru-RU" sz="2800" dirty="0" smtClean="0"/>
          </a:p>
          <a:p>
            <a:r>
              <a:rPr lang="en-US" sz="2800" i="1" dirty="0" smtClean="0"/>
              <a:t>G</a:t>
            </a:r>
            <a:r>
              <a:rPr lang="ru-RU" sz="2800" dirty="0" smtClean="0"/>
              <a:t> </a:t>
            </a:r>
            <a:r>
              <a:rPr lang="ru-RU" sz="2800" dirty="0"/>
              <a:t>— синтаксические правила, часто в виде грамматики, порождающие название термов; </a:t>
            </a:r>
            <a:endParaRPr lang="ru-RU" sz="2800" dirty="0" smtClean="0"/>
          </a:p>
          <a:p>
            <a:r>
              <a:rPr lang="en-US" sz="2800" i="1" dirty="0" smtClean="0"/>
              <a:t>M</a:t>
            </a:r>
            <a:r>
              <a:rPr lang="ru-RU" sz="2800" dirty="0" smtClean="0"/>
              <a:t> </a:t>
            </a:r>
            <a:r>
              <a:rPr lang="ru-RU" sz="2800" dirty="0"/>
              <a:t>— семантические правила, задающие функции принадлежности нечетких термов, порожденных синтаксическими правилами </a:t>
            </a:r>
            <a:r>
              <a:rPr lang="en-US" sz="2800" i="1" dirty="0"/>
              <a:t>G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5427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лингвистическую переменную с именем </a:t>
            </a:r>
            <a:r>
              <a:rPr lang="en-US" sz="2800" i="1" dirty="0"/>
              <a:t>X </a:t>
            </a:r>
            <a:r>
              <a:rPr lang="ru-RU" sz="2800" i="1" dirty="0"/>
              <a:t>= </a:t>
            </a:r>
            <a:r>
              <a:rPr lang="ru-RU" sz="2800" dirty="0"/>
              <a:t>«температура в комнате». Тогда оставшуюся четверку </a:t>
            </a:r>
            <a:r>
              <a:rPr lang="ru-RU" sz="2800" dirty="0">
                <a:sym typeface="Symbol" panose="05050102010706020507" pitchFamily="18" charset="2"/>
              </a:rPr>
              <a:t></a:t>
            </a:r>
            <a:r>
              <a:rPr lang="en-US" sz="2800" i="1" dirty="0"/>
              <a:t>T</a:t>
            </a:r>
            <a:r>
              <a:rPr lang="ru-RU" sz="2800" i="1" dirty="0"/>
              <a:t>, </a:t>
            </a:r>
            <a:r>
              <a:rPr lang="en-US" sz="2800" i="1" dirty="0"/>
              <a:t>U</a:t>
            </a:r>
            <a:r>
              <a:rPr lang="ru-RU" sz="2800" i="1" dirty="0"/>
              <a:t>, </a:t>
            </a:r>
            <a:r>
              <a:rPr lang="en-US" sz="2800" i="1" dirty="0"/>
              <a:t>G</a:t>
            </a:r>
            <a:r>
              <a:rPr lang="ru-RU" sz="2800" i="1" dirty="0"/>
              <a:t>, </a:t>
            </a:r>
            <a:r>
              <a:rPr lang="en-US" sz="2800" i="1" dirty="0"/>
              <a:t>M</a:t>
            </a:r>
            <a:r>
              <a:rPr lang="en-US" sz="2800" dirty="0">
                <a:sym typeface="Symbol" panose="05050102010706020507" pitchFamily="18" charset="2"/>
              </a:rPr>
              <a:t></a:t>
            </a:r>
            <a:r>
              <a:rPr lang="ru-RU" sz="2800" dirty="0"/>
              <a:t> можно определить так: </a:t>
            </a:r>
            <a:endParaRPr lang="ru-RU" sz="2800" dirty="0" smtClean="0"/>
          </a:p>
          <a:p>
            <a:r>
              <a:rPr lang="ru-RU" sz="2800" dirty="0" smtClean="0"/>
              <a:t>универсальное </a:t>
            </a:r>
            <a:r>
              <a:rPr lang="ru-RU" sz="2800" dirty="0"/>
              <a:t>множество — </a:t>
            </a:r>
            <a:r>
              <a:rPr lang="en-US" sz="2800" i="1" dirty="0"/>
              <a:t>U </a:t>
            </a:r>
            <a:r>
              <a:rPr lang="ru-RU" sz="2800" i="1" dirty="0"/>
              <a:t>= </a:t>
            </a:r>
            <a:r>
              <a:rPr lang="ru-RU" sz="2800" dirty="0"/>
              <a:t>[5; 35]; </a:t>
            </a:r>
            <a:endParaRPr lang="ru-RU" sz="2800" dirty="0" smtClean="0"/>
          </a:p>
          <a:p>
            <a:r>
              <a:rPr lang="ru-RU" sz="2800" dirty="0" smtClean="0"/>
              <a:t>терм-множество </a:t>
            </a:r>
            <a:r>
              <a:rPr lang="ru-RU" sz="2800" dirty="0"/>
              <a:t>— </a:t>
            </a:r>
            <a:r>
              <a:rPr lang="en-US" sz="2800" i="1" dirty="0"/>
              <a:t>T </a:t>
            </a:r>
            <a:r>
              <a:rPr lang="ru-RU" sz="2800" i="1" dirty="0"/>
              <a:t>= </a:t>
            </a:r>
            <a:r>
              <a:rPr lang="ru-RU" sz="2800" dirty="0"/>
              <a:t>{«холодно», «комфортно», «жарко»} с такими функциями принадлежностями (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):</a:t>
            </a:r>
            <a:endParaRPr lang="ru-RU" sz="28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84636656"/>
              </p:ext>
            </p:extLst>
          </p:nvPr>
        </p:nvGraphicFramePr>
        <p:xfrm>
          <a:off x="117335" y="2685306"/>
          <a:ext cx="2923828" cy="1180099"/>
        </p:xfrm>
        <a:graphic>
          <a:graphicData uri="http://schemas.openxmlformats.org/presentationml/2006/ole">
            <p:oleObj spid="_x0000_s10259" r:id="rId3" imgW="1574117" imgH="634725" progId="">
              <p:embed/>
            </p:oleObj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17349230"/>
              </p:ext>
            </p:extLst>
          </p:nvPr>
        </p:nvGraphicFramePr>
        <p:xfrm>
          <a:off x="3087904" y="2692562"/>
          <a:ext cx="3071765" cy="1182806"/>
        </p:xfrm>
        <a:graphic>
          <a:graphicData uri="http://schemas.openxmlformats.org/presentationml/2006/ole">
            <p:oleObj spid="_x0000_s10260" r:id="rId4" imgW="1663700" imgH="635000" progId="">
              <p:embed/>
            </p:oleObj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1339533"/>
              </p:ext>
            </p:extLst>
          </p:nvPr>
        </p:nvGraphicFramePr>
        <p:xfrm>
          <a:off x="6207794" y="2685306"/>
          <a:ext cx="2753325" cy="1174986"/>
        </p:xfrm>
        <a:graphic>
          <a:graphicData uri="http://schemas.openxmlformats.org/presentationml/2006/ole">
            <p:oleObj spid="_x0000_s10261" r:id="rId5" imgW="1497950" imgH="634725" progId="">
              <p:embed/>
            </p:oleObj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62012" y="26776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62012" y="331583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;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2012" y="39540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;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95400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синтаксические правила </a:t>
            </a:r>
            <a:r>
              <a:rPr lang="en-US" sz="2800" i="1" dirty="0"/>
              <a:t>G</a:t>
            </a:r>
            <a:r>
              <a:rPr lang="en-US" sz="2800" dirty="0"/>
              <a:t> </a:t>
            </a:r>
            <a:r>
              <a:rPr lang="ru-RU" sz="2800" dirty="0"/>
              <a:t>— порождающее новые термы с использованием квантификатора {«не», «очень» и «более-менее»}; семантические правила </a:t>
            </a:r>
            <a:r>
              <a:rPr lang="en-US" sz="2800" i="1" dirty="0"/>
              <a:t>M</a:t>
            </a:r>
            <a:r>
              <a:rPr lang="ru-RU" sz="2800" dirty="0"/>
              <a:t> зададим в виде </a:t>
            </a:r>
            <a:r>
              <a:rPr lang="ru-RU" sz="2800" dirty="0" smtClean="0"/>
              <a:t>таблицы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6165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3" y="0"/>
            <a:ext cx="89746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Пример </a:t>
            </a:r>
            <a:r>
              <a:rPr lang="ru-RU" sz="2800" dirty="0"/>
              <a:t>применения нечеткой логики в школе. Учителю предлагается оценить истинность высказывания: «ученик усвоил материал». Учитель может ответить: «отлично» — что-то вроде «истины». Учитель может ответить «плохо» — т.е. что-то вроде «лжи». Но между ними есть еще промежуточные градации: «хорошо» и «</a:t>
            </a:r>
            <a:r>
              <a:rPr lang="ru-RU" sz="2800" dirty="0" smtClean="0"/>
              <a:t>удовлетвори</a:t>
            </a:r>
            <a:r>
              <a:rPr lang="en-US" sz="2800" dirty="0" smtClean="0"/>
              <a:t>-</a:t>
            </a:r>
            <a:r>
              <a:rPr lang="ru-RU" sz="2800" dirty="0" err="1" smtClean="0"/>
              <a:t>тельно</a:t>
            </a:r>
            <a:r>
              <a:rPr lang="ru-RU" sz="2800" dirty="0"/>
              <a:t>». Вместо словесных обозначений можно </a:t>
            </a:r>
            <a:r>
              <a:rPr lang="ru-RU" sz="2800" dirty="0" err="1" smtClean="0"/>
              <a:t>исполь</a:t>
            </a:r>
            <a:r>
              <a:rPr lang="en-US" sz="2800" dirty="0" smtClean="0"/>
              <a:t>-</a:t>
            </a:r>
            <a:r>
              <a:rPr lang="ru-RU" sz="2800" dirty="0" err="1" smtClean="0"/>
              <a:t>зовать</a:t>
            </a:r>
            <a:r>
              <a:rPr lang="ru-RU" sz="2800" dirty="0" smtClean="0"/>
              <a:t> </a:t>
            </a:r>
            <a:r>
              <a:rPr lang="ru-RU" sz="2800" dirty="0"/>
              <a:t>оценки-числа: 5, 2, 4, 3.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" y="3387478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Основы нечеткой логики были заложены в конце 1960-х гг. в работах Л. </a:t>
            </a:r>
            <a:r>
              <a:rPr lang="ru-RU" sz="2800" dirty="0" smtClean="0"/>
              <a:t>Заде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333" y="4215133"/>
            <a:ext cx="90593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Приложения, основанные на нечетких множествах, </a:t>
            </a:r>
            <a:r>
              <a:rPr lang="ru-RU" sz="2800" dirty="0" err="1" smtClean="0"/>
              <a:t>разра</a:t>
            </a:r>
            <a:r>
              <a:rPr lang="en-US" sz="2800" dirty="0" smtClean="0"/>
              <a:t>-</a:t>
            </a:r>
            <a:r>
              <a:rPr lang="ru-RU" sz="2800" dirty="0" err="1" smtClean="0"/>
              <a:t>ботаны</a:t>
            </a:r>
            <a:r>
              <a:rPr lang="ru-RU" sz="2800" dirty="0" smtClean="0"/>
              <a:t> </a:t>
            </a:r>
            <a:r>
              <a:rPr lang="ru-RU" sz="2800" dirty="0"/>
              <a:t>и успешно внедрены в системах управления </a:t>
            </a:r>
            <a:r>
              <a:rPr lang="ru-RU" sz="2800" dirty="0" smtClean="0"/>
              <a:t>тех</a:t>
            </a:r>
            <a:r>
              <a:rPr lang="en-US" sz="2800" dirty="0" smtClean="0"/>
              <a:t>-</a:t>
            </a:r>
            <a:r>
              <a:rPr lang="ru-RU" sz="2800" dirty="0" err="1" smtClean="0"/>
              <a:t>нологическими</a:t>
            </a:r>
            <a:r>
              <a:rPr lang="ru-RU" sz="2800" dirty="0" smtClean="0"/>
              <a:t> </a:t>
            </a:r>
            <a:r>
              <a:rPr lang="ru-RU" sz="2800" dirty="0"/>
              <a:t>процессами, транспортом, медицинской и технической диагностике, финансовом менеджменте, биржевом прогнозировании, распознавании </a:t>
            </a:r>
            <a:r>
              <a:rPr lang="ru-RU" sz="2800" dirty="0" smtClean="0"/>
              <a:t>образов</a:t>
            </a:r>
            <a:r>
              <a:rPr lang="en-US" sz="2800" dirty="0" smtClean="0"/>
              <a:t> </a:t>
            </a:r>
            <a:r>
              <a:rPr lang="ru-RU" sz="2800" dirty="0" smtClean="0"/>
              <a:t>и </a:t>
            </a:r>
            <a:r>
              <a:rPr lang="ru-RU" sz="2800" dirty="0" err="1" smtClean="0"/>
              <a:t>др</a:t>
            </a:r>
            <a:r>
              <a:rPr lang="en-US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37733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Правила расчета функций </a:t>
            </a:r>
            <a:r>
              <a:rPr lang="ru-RU" sz="2800" b="1" dirty="0" smtClean="0"/>
              <a:t>принадлежности</a:t>
            </a:r>
            <a:endParaRPr lang="ru-RU" sz="28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0792897"/>
              </p:ext>
            </p:extLst>
          </p:nvPr>
        </p:nvGraphicFramePr>
        <p:xfrm>
          <a:off x="519764" y="664144"/>
          <a:ext cx="7979344" cy="1963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/>
                <a:gridCol w="5236144"/>
              </a:tblGrid>
              <a:tr h="490888"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Квантификатор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Функция принадлежности 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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+mn-lt"/>
                        </a:rPr>
                        <a:t>не </a:t>
                      </a:r>
                      <a:r>
                        <a:rPr lang="en-US" sz="2400">
                          <a:effectLst/>
                          <a:latin typeface="+mn-lt"/>
                        </a:rPr>
                        <a:t>t</a:t>
                      </a:r>
                      <a:endParaRPr lang="ru-RU" sz="2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1  – µ</a:t>
                      </a:r>
                      <a:r>
                        <a:rPr lang="en-US" sz="2400" baseline="-250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+mn-lt"/>
                        </a:rPr>
                        <a:t>очень t</a:t>
                      </a:r>
                      <a:endParaRPr lang="ru-RU" sz="2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µ</a:t>
                      </a:r>
                      <a:r>
                        <a:rPr lang="en-US" sz="2400" baseline="-250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)</a:t>
                      </a:r>
                      <a:r>
                        <a:rPr lang="en-US" sz="2400" baseline="30000" dirty="0">
                          <a:effectLst/>
                          <a:latin typeface="+mn-lt"/>
                        </a:rPr>
                        <a:t>2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более-менее t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01088116"/>
              </p:ext>
            </p:extLst>
          </p:nvPr>
        </p:nvGraphicFramePr>
        <p:xfrm>
          <a:off x="5639408" y="2088685"/>
          <a:ext cx="1041813" cy="574060"/>
        </p:xfrm>
        <a:graphic>
          <a:graphicData uri="http://schemas.openxmlformats.org/presentationml/2006/ole">
            <p:oleObj spid="_x0000_s11269" r:id="rId3" imgW="457002" imgH="25389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252" y="2963901"/>
            <a:ext cx="86916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Графики функций принадлежности термов «холодно», «не очень холодно», «комфортно», «более-менее комфортно», «жарко» и «очень жарко» лингвистической переменной «температура в комнате» показаны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70630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http://matlab.exponenta.ru/fuzzylogic/book1/images_1_7/image018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940"/>
          <a:stretch>
            <a:fillRect/>
          </a:stretch>
        </p:blipFill>
        <p:spPr bwMode="auto">
          <a:xfrm>
            <a:off x="-77429" y="3175"/>
            <a:ext cx="9298679" cy="420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290" y="4212404"/>
            <a:ext cx="9020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Квантификаторы «более-менее» и «очень» часто применяют к нечетким множествам «истинно» и «ложно», получая таким образом термы «очень ложно», «более-менее ложно», «более-менее истинно», «очень истинно», «очень, очень истинно», «очень, очень ложно» и т.п. </a:t>
            </a:r>
          </a:p>
        </p:txBody>
      </p:sp>
    </p:spTree>
    <p:extLst>
      <p:ext uri="{BB962C8B-B14F-4D97-AF65-F5344CB8AC3E}">
        <p14:creationId xmlns:p14="http://schemas.microsoft.com/office/powerpoint/2010/main" xmlns="" val="11391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Функции принадлежности новых термов получают, выполняя операции концентрации и растяжения нечетких множеств «истинно» и «ложно». Операция концентрации соответствует (µ</a:t>
            </a:r>
            <a:r>
              <a:rPr lang="en-US" sz="2800" i="1" baseline="-25000" dirty="0"/>
              <a:t>t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, а операция растяжения — (µ</a:t>
            </a:r>
            <a:r>
              <a:rPr lang="en-US" sz="2800" i="1" baseline="-25000" dirty="0"/>
              <a:t>t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1920" y="1761867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Следовательно, функции принадлежности термов «очень, очень ложно», «очень ложно», «более-менее ложно», «более-менее истинно», «истинно», «очень истинно» и «очень, очень истинно» задаются следующим образом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00692" y="3577749"/>
            <a:ext cx="9483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«очень, 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«более-менее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«более-менее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«очень, 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152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Графики функций принадлежности этих термов показаны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15362" name="Picture 2" descr="http://matlab.exponenta.ru/fuzzylogic/book1/images_1_7/image0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002" b="3282"/>
          <a:stretch>
            <a:fillRect/>
          </a:stretch>
        </p:blipFill>
        <p:spPr bwMode="auto">
          <a:xfrm>
            <a:off x="-92049" y="1258210"/>
            <a:ext cx="9236049" cy="53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922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Количество термов в лингвистической переменной редко превышает семь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959" y="882188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Важное приложение нечеткая логика имеет в организации и управлении бизнесом, где активную  роль играет менеджер.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59" y="2127570"/>
            <a:ext cx="90720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Пример. </a:t>
            </a:r>
            <a:r>
              <a:rPr lang="ru-RU" sz="2800" dirty="0"/>
              <a:t>Менеджер планирует деятельность фирмы, работающей на рынке недвижимости, на следующий год. Целевая функция плана — диапазон прибыли, на которую можно рассчитывать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959" y="3840711"/>
            <a:ext cx="8984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решения задачи существуют четыре нечетких утверждения, выявленных из статистики деятельности фирмы за несколько прошедших лет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959" y="5061704"/>
            <a:ext cx="9072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1) в течение каждого года в фирму приходят примерно 75 потенциальных клиентов</a:t>
            </a:r>
            <a:r>
              <a:rPr lang="ru-RU" sz="2800" dirty="0" smtClean="0"/>
              <a:t>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5959" y="5903893"/>
            <a:ext cx="8984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2) из потенциальных клиентов примерно 30% совершают сделки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0465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3) стоимость недвижимости, фигурирующей в сделках, составляет примерно 142 000 долл</a:t>
            </a:r>
            <a:r>
              <a:rPr lang="ru-RU" sz="2800" dirty="0" smtClean="0"/>
              <a:t>.;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81026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4) за проведенную сделку с каждого клиента берется примерно 5,5% комиссионных</a:t>
            </a:r>
            <a:r>
              <a:rPr lang="ru-RU" sz="28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33592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просто перемножить эти четыре значения, получим 176 700 долл. Такова сумма прибыли за год, если ее вычислять обычным способом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9055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этом менеджер осознает следующее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7330" y="3364369"/>
            <a:ext cx="90566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ru-RU" sz="2800" dirty="0" smtClean="0"/>
              <a:t>Когда </a:t>
            </a:r>
            <a:r>
              <a:rPr lang="ru-RU" sz="2800" dirty="0"/>
              <a:t>предполагается 75 потенциальных клиентов в год, в разные годы никогда не было меньше 67 и больше 87 клиентов (на </a:t>
            </a:r>
            <a:r>
              <a:rPr lang="ru-RU" sz="2800" dirty="0" smtClean="0"/>
              <a:t>рисунке </a:t>
            </a:r>
          </a:p>
          <a:p>
            <a:r>
              <a:rPr lang="ru-RU" sz="2800" dirty="0" smtClean="0"/>
              <a:t>по </a:t>
            </a:r>
            <a:r>
              <a:rPr lang="ru-RU" sz="2800" dirty="0"/>
              <a:t>вертикали — </a:t>
            </a:r>
            <a:endParaRPr lang="ru-RU" sz="2800" dirty="0" smtClean="0"/>
          </a:p>
          <a:p>
            <a:r>
              <a:rPr lang="ru-RU" sz="2800" dirty="0" smtClean="0"/>
              <a:t>достоверность </a:t>
            </a:r>
          </a:p>
          <a:p>
            <a:r>
              <a:rPr lang="ru-RU" sz="2800" dirty="0" smtClean="0"/>
              <a:t>значения</a:t>
            </a:r>
            <a:r>
              <a:rPr lang="ru-RU" sz="2800" dirty="0"/>
              <a:t>, отложенного </a:t>
            </a:r>
            <a:endParaRPr lang="ru-RU" sz="2800" dirty="0" smtClean="0"/>
          </a:p>
          <a:p>
            <a:r>
              <a:rPr lang="ru-RU" sz="2800" dirty="0" smtClean="0"/>
              <a:t>по </a:t>
            </a:r>
            <a:r>
              <a:rPr lang="ru-RU" sz="2800" dirty="0"/>
              <a:t>горизонтали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pic>
        <p:nvPicPr>
          <p:cNvPr id="16386" name="Рисунок 26" descr="http://www.tora-centre.ru/library/fuzzy/image23.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5657" y="4296229"/>
            <a:ext cx="5053547" cy="25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14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предполагается 30% потенциальных клиентов, совершающих сделки, на самом деле это значение изменяется в пределах 25—35%, но никогда не было меньше 10% и никогда не было больше 50</a:t>
            </a:r>
            <a:r>
              <a:rPr lang="ru-RU" sz="2800" dirty="0" smtClean="0"/>
              <a:t>%.</a:t>
            </a:r>
            <a:endParaRPr lang="ru-RU" sz="2800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15838" y="2216874"/>
            <a:ext cx="14437298" cy="5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-273001" y="1569138"/>
            <a:ext cx="9331865" cy="3682737"/>
            <a:chOff x="2552" y="6089"/>
            <a:chExt cx="6923" cy="2508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52" y="6089"/>
              <a:ext cx="6923" cy="2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6293"/>
              <a:ext cx="4782" cy="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3225" y="6257"/>
              <a:ext cx="951" cy="7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7498" y="7673"/>
              <a:ext cx="1932" cy="81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indent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</a:rPr>
                <a:t>% реальных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</a:rPr>
                <a:t>клиентов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621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Если стоимость недвижимости 142 800 долл., то фактически стоимость различных сделок распределена следующим образом: чаще всего происходят сделки по цене 138 000—140 000 долл., но никогда не дешевле 130 000 долл. и не дороже 150 000 долл. 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063614" y="3060755"/>
            <a:ext cx="13506619" cy="5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-748116" y="2452914"/>
            <a:ext cx="10224593" cy="3744686"/>
            <a:chOff x="2268" y="10329"/>
            <a:chExt cx="7673" cy="2809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268" y="10329"/>
              <a:ext cx="7673" cy="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8436" name="Picture 4" descr="рис-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" y="10485"/>
              <a:ext cx="5209" cy="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7678" y="11885"/>
              <a:ext cx="1782" cy="51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стоимость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3458" y="10527"/>
              <a:ext cx="85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08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Излом графика в зоне 150 000 долл. и уход в точку, соответствующую 160 000 долл., обусловлены тем, что менеджер подразумевает, что в следующем году фирма попробует проводить сделки с более дорогой недвижимостью, но не свыше 160 000 долл. В противном случае точки перелома не было бы вообще, а график упирался бы в точку, соответствующую цене 150 000 долл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03349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Когда комиссионные составляют 5,5%, то на самом деле в разных случаях размер комиссионных чаще всего лежит в пределах 5—6% , но не меньше 4 и не больше 7% 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182914" y="4637314"/>
            <a:ext cx="112081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182914" y="4145120"/>
            <a:ext cx="7774116" cy="2712879"/>
            <a:chOff x="3183" y="5120"/>
            <a:chExt cx="7573" cy="2642"/>
          </a:xfrm>
        </p:grpSpPr>
        <p:sp>
          <p:nvSpPr>
            <p:cNvPr id="6" name="AutoShape 5"/>
            <p:cNvSpPr>
              <a:spLocks noChangeAspect="1" noChangeArrowheads="1" noTextEdit="1"/>
            </p:cNvSpPr>
            <p:nvPr/>
          </p:nvSpPr>
          <p:spPr bwMode="auto">
            <a:xfrm>
              <a:off x="3183" y="5120"/>
              <a:ext cx="6723" cy="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9460" name="Picture 4" descr="рис-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" y="5285"/>
              <a:ext cx="4952" cy="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3507" y="5285"/>
              <a:ext cx="85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7518" y="6656"/>
              <a:ext cx="3238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% комиссионных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587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Теперь, построив четыре нечетких утверждения и перемножив их значения (определение прибыли), можно получить ответ 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19047" y="1384995"/>
            <a:ext cx="153466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319048" y="1384996"/>
            <a:ext cx="8824952" cy="3389086"/>
            <a:chOff x="3259" y="8367"/>
            <a:chExt cx="6952" cy="2670"/>
          </a:xfrm>
        </p:grpSpPr>
        <p:sp>
          <p:nvSpPr>
            <p:cNvPr id="5" name="AutoShape 4"/>
            <p:cNvSpPr>
              <a:spLocks noChangeAspect="1" noChangeArrowheads="1" noTextEdit="1"/>
            </p:cNvSpPr>
            <p:nvPr/>
          </p:nvSpPr>
          <p:spPr bwMode="auto">
            <a:xfrm>
              <a:off x="3259" y="8367"/>
              <a:ext cx="6952" cy="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20483" name="Picture 3" descr="рис-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" y="8367"/>
              <a:ext cx="5406" cy="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7616" y="9926"/>
              <a:ext cx="259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Прибыль, долл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. </a:t>
              </a:r>
              <a:endPara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4891353"/>
            <a:ext cx="90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Таким образом, наиболее достоверное значение прибыли будет находиться в пределах 150 000—200 000 долл. Причем на графике можно видеть границы: не менее 30 000 и не более 600 000 долл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6950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1022" y="79022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Нечеткие множества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088" y="602242"/>
            <a:ext cx="8974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Данные в задачах нечеткого управления представлены численными </a:t>
            </a:r>
            <a:r>
              <a:rPr lang="ru-RU" sz="2800" dirty="0" smtClean="0"/>
              <a:t>подмножествами.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2088" y="1443460"/>
            <a:ext cx="89746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U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— универсальное множество объектов, предикат </a:t>
            </a:r>
            <a:r>
              <a:rPr lang="ru-RU" sz="2800" i="1" dirty="0"/>
              <a:t>R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определяется  как множество упорядоченных пар (µ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)/</a:t>
            </a:r>
            <a:r>
              <a:rPr lang="ru-RU" sz="2800" i="1" dirty="0"/>
              <a:t>х</a:t>
            </a:r>
            <a:r>
              <a:rPr lang="ru-RU" sz="2800" dirty="0"/>
              <a:t>), где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— характеристическая функция, принимающая значение 1, если </a:t>
            </a:r>
            <a:r>
              <a:rPr lang="ru-RU" sz="2800" i="1" dirty="0"/>
              <a:t>x</a:t>
            </a:r>
            <a:r>
              <a:rPr lang="ru-RU" sz="2800" dirty="0"/>
              <a:t> удовлетворяет свойству </a:t>
            </a:r>
            <a:r>
              <a:rPr lang="ru-RU" sz="2800" i="1" dirty="0"/>
              <a:t>R</a:t>
            </a:r>
            <a:r>
              <a:rPr lang="ru-RU" sz="2800" dirty="0"/>
              <a:t>, и 0 — в противном случае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088" y="3848273"/>
            <a:ext cx="8974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Нечеткое подмножество отличается тем, что элементы </a:t>
            </a:r>
            <a:r>
              <a:rPr lang="ru-RU" sz="2800" i="1" dirty="0"/>
              <a:t>x</a:t>
            </a:r>
            <a:r>
              <a:rPr lang="ru-RU" sz="2800" dirty="0"/>
              <a:t> из </a:t>
            </a:r>
            <a:r>
              <a:rPr lang="en-US" sz="2800" i="1" dirty="0"/>
              <a:t>U</a:t>
            </a:r>
            <a:r>
              <a:rPr lang="ru-RU" sz="2800" dirty="0"/>
              <a:t> не имеют однозначного значения истинности </a:t>
            </a:r>
            <a:r>
              <a:rPr lang="ru-RU" sz="2800" dirty="0" smtClean="0"/>
              <a:t>свойства </a:t>
            </a:r>
            <a:r>
              <a:rPr lang="ru-RU" sz="2800" i="1" dirty="0"/>
              <a:t>R</a:t>
            </a:r>
            <a:r>
              <a:rPr lang="ru-RU" sz="2800" dirty="0"/>
              <a:t>. В связи с этим используется нечеткая </a:t>
            </a:r>
            <a:r>
              <a:rPr lang="ru-RU" sz="2800" dirty="0" err="1" smtClean="0"/>
              <a:t>харак-теристика</a:t>
            </a:r>
            <a:r>
              <a:rPr lang="ru-RU" sz="2800" dirty="0" smtClean="0"/>
              <a:t> </a:t>
            </a:r>
            <a:r>
              <a:rPr lang="ru-RU" sz="2800" dirty="0"/>
              <a:t>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</a:t>
            </a:r>
            <a:r>
              <a:rPr lang="ru-RU" sz="2800" i="1" dirty="0"/>
              <a:t> </a:t>
            </a:r>
            <a:r>
              <a:rPr lang="ru-RU" sz="2800" dirty="0"/>
              <a:t>принадлежности (или просто </a:t>
            </a:r>
            <a:r>
              <a:rPr lang="ru-RU" sz="2800" b="1" dirty="0"/>
              <a:t>функция принадлежности</a:t>
            </a:r>
            <a:r>
              <a:rPr lang="ru-RU" sz="2800" dirty="0"/>
              <a:t>), принимающая значения в некотором упорядоченном множестве допустимых значений </a:t>
            </a:r>
            <a:r>
              <a:rPr lang="ru-RU" sz="2800" i="1" dirty="0"/>
              <a:t>M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xmlns="" val="39594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Итак, получен ответ с погрешностью в 5000 долл. в пределах наиболее достоверных значений. 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33829" y="954107"/>
            <a:ext cx="785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Нечеткий логический вывод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00025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Основой для проведения операции нечеткого логического вывода является база правил, содержащая нечеткие высказывания в форме «если — то» и функции принадлежности для соответствующих лингвистических термов. При этом должны соблюдаться следующие условия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84654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1) существует хотя бы одно правило для каждого лингвистического терма выходной переменной;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7" y="4620497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2) для любого терма входной переменной имеется хотя бы одно правило, в котором этот терм используется в качестве предпосылки (левая часть правила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825337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противном случае имеет место неполная база нечетких правил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6265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Результатом нечеткого вывода является четкое значение переменной </a:t>
            </a:r>
            <a:r>
              <a:rPr lang="ru-RU" sz="2800" i="1" dirty="0"/>
              <a:t>y</a:t>
            </a:r>
            <a:r>
              <a:rPr lang="ru-RU" sz="2800" baseline="30000" dirty="0"/>
              <a:t>*</a:t>
            </a:r>
            <a:r>
              <a:rPr lang="ru-RU" sz="2800" dirty="0"/>
              <a:t> на основе заданных четких значений </a:t>
            </a:r>
            <a:r>
              <a:rPr lang="ru-RU" sz="2800" i="1" dirty="0" err="1"/>
              <a:t>x</a:t>
            </a:r>
            <a:r>
              <a:rPr lang="ru-RU" sz="2800" i="1" baseline="-25000" dirty="0" err="1"/>
              <a:t>k</a:t>
            </a:r>
            <a:r>
              <a:rPr lang="ru-RU" sz="2800" dirty="0"/>
              <a:t>, </a:t>
            </a:r>
            <a:endParaRPr lang="ru-RU" sz="2800" dirty="0" smtClean="0"/>
          </a:p>
          <a:p>
            <a:r>
              <a:rPr lang="ru-RU" sz="2800" i="1" dirty="0" smtClean="0"/>
              <a:t>k </a:t>
            </a:r>
            <a:r>
              <a:rPr lang="ru-RU" sz="2800" i="1" dirty="0"/>
              <a:t>= </a:t>
            </a:r>
            <a:r>
              <a:rPr lang="ru-RU" sz="2800" dirty="0"/>
              <a:t>1, …, </a:t>
            </a:r>
            <a:r>
              <a:rPr lang="ru-RU" sz="2800" i="1" dirty="0"/>
              <a:t>n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5314" y="1268881"/>
            <a:ext cx="9013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общем случае механизм логического вывода включает четыре этапа: введение нечеткости (</a:t>
            </a:r>
            <a:r>
              <a:rPr lang="ru-RU" sz="2800" dirty="0" err="1"/>
              <a:t>фазификация</a:t>
            </a:r>
            <a:r>
              <a:rPr lang="ru-RU" sz="2800" dirty="0"/>
              <a:t>), нечеткий вывод, композиция и приведение к четкости, или </a:t>
            </a:r>
            <a:r>
              <a:rPr lang="ru-RU" sz="2800" dirty="0" err="1" smtClean="0"/>
              <a:t>дефазификация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61" t="40875" r="9595" b="16058"/>
          <a:stretch>
            <a:fillRect/>
          </a:stretch>
        </p:blipFill>
        <p:spPr bwMode="auto">
          <a:xfrm>
            <a:off x="65314" y="3084763"/>
            <a:ext cx="8824002" cy="33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851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Алгоритмы нечеткого вывода различаются главным образом видом используемых правил, логических операций и разновидностью метода </a:t>
            </a:r>
            <a:r>
              <a:rPr lang="ru-RU" sz="2800" dirty="0" err="1"/>
              <a:t>дефазификации</a:t>
            </a:r>
            <a:r>
              <a:rPr lang="ru-RU" sz="2800" dirty="0"/>
              <a:t>. Разработаны модели нечеткого вывода </a:t>
            </a:r>
            <a:r>
              <a:rPr lang="ru-RU" sz="2800" dirty="0" err="1"/>
              <a:t>Мамдани</a:t>
            </a:r>
            <a:r>
              <a:rPr lang="ru-RU" sz="2800" dirty="0"/>
              <a:t>, </a:t>
            </a:r>
            <a:r>
              <a:rPr lang="ru-RU" sz="2800" dirty="0" err="1"/>
              <a:t>Сугено</a:t>
            </a:r>
            <a:r>
              <a:rPr lang="ru-RU" sz="2800" dirty="0"/>
              <a:t>, Ларсена, </a:t>
            </a:r>
            <a:r>
              <a:rPr lang="ru-RU" sz="2800" dirty="0" err="1" smtClean="0"/>
              <a:t>Цукамото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46769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База правил имеет следующий вид:</a:t>
            </a:r>
          </a:p>
          <a:p>
            <a:pPr hangingPunct="0"/>
            <a:r>
              <a:rPr lang="en-US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: ЕСЛИ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и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ТО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;</a:t>
            </a:r>
          </a:p>
          <a:p>
            <a:pPr hangingPunct="0"/>
            <a:r>
              <a:rPr lang="en-US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: ЕСЛИ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21</a:t>
            </a:r>
            <a:r>
              <a:rPr lang="ru-RU" sz="2800" dirty="0"/>
              <a:t> и </a:t>
            </a:r>
            <a:r>
              <a:rPr lang="en-US" sz="2800" i="1" dirty="0"/>
              <a:t>x</a:t>
            </a:r>
            <a:r>
              <a:rPr lang="ru-RU" sz="2800" baseline="-25000" dirty="0"/>
              <a:t>2 </a:t>
            </a:r>
            <a:r>
              <a:rPr lang="ru-RU" sz="2800" dirty="0"/>
              <a:t>есть </a:t>
            </a:r>
            <a:r>
              <a:rPr lang="en-US" sz="2800" i="1" dirty="0"/>
              <a:t>A</a:t>
            </a:r>
            <a:r>
              <a:rPr lang="ru-RU" sz="2800" baseline="-25000" dirty="0"/>
              <a:t>22</a:t>
            </a:r>
            <a:r>
              <a:rPr lang="ru-RU" sz="2800" dirty="0"/>
              <a:t> ТО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2</a:t>
            </a:r>
            <a:r>
              <a:rPr lang="ru-RU" sz="2800" dirty="0"/>
              <a:t>,</a:t>
            </a:r>
          </a:p>
          <a:p>
            <a:pPr hangingPunct="0"/>
            <a:r>
              <a:rPr lang="ru-RU" sz="2800" dirty="0"/>
              <a:t>где 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i</a:t>
            </a:r>
            <a:r>
              <a:rPr lang="ru-RU" sz="2800" dirty="0"/>
              <a:t> — номер правила в базе правил;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ru-RU" sz="2800" dirty="0"/>
              <a:t> — входные переменные; </a:t>
            </a:r>
            <a:r>
              <a:rPr lang="en-US" sz="2800" i="1" dirty="0" err="1"/>
              <a:t>A</a:t>
            </a:r>
            <a:r>
              <a:rPr lang="en-US" sz="2800" i="1" baseline="-25000" dirty="0" err="1"/>
              <a:t>ij</a:t>
            </a:r>
            <a:r>
              <a:rPr lang="ru-RU" sz="2800" dirty="0"/>
              <a:t> — значение входной лингвистической переменной; </a:t>
            </a:r>
            <a:r>
              <a:rPr lang="en-US" sz="2800" i="1" dirty="0"/>
              <a:t>y</a:t>
            </a:r>
            <a:r>
              <a:rPr lang="ru-RU" sz="2800" dirty="0"/>
              <a:t> — выходная переменная; </a:t>
            </a:r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baseline="-25000" dirty="0"/>
              <a:t> </a:t>
            </a:r>
            <a:r>
              <a:rPr lang="ru-RU" sz="2800" dirty="0"/>
              <a:t>—</a:t>
            </a:r>
            <a:r>
              <a:rPr lang="ru-RU" sz="2800" baseline="-25000" dirty="0"/>
              <a:t> </a:t>
            </a:r>
            <a:r>
              <a:rPr lang="ru-RU" sz="2800" dirty="0"/>
              <a:t>значение выходной лингвистической переменной; </a:t>
            </a:r>
            <a:r>
              <a:rPr lang="en-US" sz="2800" i="1" dirty="0" err="1"/>
              <a:t>i</a:t>
            </a:r>
            <a:r>
              <a:rPr lang="ru-RU" sz="2800" i="1" dirty="0"/>
              <a:t>, </a:t>
            </a:r>
            <a:r>
              <a:rPr lang="en-US" sz="2800" i="1" dirty="0"/>
              <a:t>j</a:t>
            </a:r>
            <a:r>
              <a:rPr lang="en-US" sz="2800" dirty="0"/>
              <a:t> </a:t>
            </a:r>
            <a:r>
              <a:rPr lang="ru-RU" sz="2800" dirty="0"/>
              <a:t>= 1, 2.</a:t>
            </a:r>
          </a:p>
          <a:p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7028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нечеткий вывод на примере </a:t>
            </a:r>
            <a:r>
              <a:rPr lang="ru-RU" sz="2800" b="1" dirty="0"/>
              <a:t>механизма </a:t>
            </a:r>
            <a:r>
              <a:rPr lang="ru-RU" sz="2800" b="1" dirty="0" err="1"/>
              <a:t>Мамдани</a:t>
            </a:r>
            <a:r>
              <a:rPr lang="ru-RU" sz="2800" dirty="0"/>
              <a:t>. При этом используется минимаксная композиция нечетких </a:t>
            </a:r>
            <a:r>
              <a:rPr lang="ru-RU" sz="2800" dirty="0" smtClean="0"/>
              <a:t>множеств.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41807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А. </a:t>
            </a:r>
            <a:r>
              <a:rPr lang="ru-RU" sz="2800" b="1" dirty="0" err="1"/>
              <a:t>Фазификация</a:t>
            </a:r>
            <a:r>
              <a:rPr lang="ru-RU" sz="2800" b="1" dirty="0"/>
              <a:t>.</a:t>
            </a:r>
            <a:r>
              <a:rPr lang="ru-RU" sz="2800" dirty="0"/>
              <a:t> Определение степени истинности, т.е. значения функций принадлежности для левых частей </a:t>
            </a:r>
            <a:r>
              <a:rPr lang="ru-RU" sz="2800" dirty="0" err="1" smtClean="0"/>
              <a:t>каж-дого</a:t>
            </a:r>
            <a:r>
              <a:rPr lang="ru-RU" sz="2800" dirty="0" smtClean="0"/>
              <a:t> </a:t>
            </a:r>
            <a:r>
              <a:rPr lang="ru-RU" sz="2800" dirty="0"/>
              <a:t>правила (предпосылок) </a:t>
            </a:r>
            <a:r>
              <a:rPr lang="ru-RU" sz="2800" dirty="0" smtClean="0"/>
              <a:t>              или </a:t>
            </a:r>
            <a:r>
              <a:rPr lang="ru-RU" sz="2800" dirty="0"/>
              <a:t>сопоставление множества значений</a:t>
            </a:r>
            <a:r>
              <a:rPr lang="ru-RU" sz="2800" i="1" dirty="0"/>
              <a:t> х</a:t>
            </a:r>
            <a:r>
              <a:rPr lang="ru-RU" sz="2800" dirty="0"/>
              <a:t> ее функции принадлежности </a:t>
            </a:r>
            <a:r>
              <a:rPr lang="ru-RU" sz="2800" i="1" dirty="0"/>
              <a:t>М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), т.е. перевод значений </a:t>
            </a:r>
            <a:r>
              <a:rPr lang="ru-RU" sz="2800" i="1" dirty="0"/>
              <a:t>х</a:t>
            </a:r>
            <a:r>
              <a:rPr lang="ru-RU" sz="2800" dirty="0"/>
              <a:t> в нечеткий формат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8799421"/>
              </p:ext>
            </p:extLst>
          </p:nvPr>
        </p:nvGraphicFramePr>
        <p:xfrm>
          <a:off x="4533498" y="878910"/>
          <a:ext cx="1078030" cy="570721"/>
        </p:xfrm>
        <a:graphic>
          <a:graphicData uri="http://schemas.openxmlformats.org/presentationml/2006/ole">
            <p:oleObj spid="_x0000_s12299" r:id="rId3" imgW="482391" imgH="253890" progId="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313" y="2121641"/>
            <a:ext cx="8980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b="1" dirty="0"/>
              <a:t>Б. Блок выработки решения.</a:t>
            </a:r>
            <a:endParaRPr lang="ru-RU" sz="2800" dirty="0"/>
          </a:p>
          <a:p>
            <a:r>
              <a:rPr lang="ru-RU" sz="2800" dirty="0"/>
              <a:t>1) </a:t>
            </a:r>
            <a:r>
              <a:rPr lang="ru-RU" sz="2800" b="1" dirty="0"/>
              <a:t>Агрегирование</a:t>
            </a:r>
            <a:r>
              <a:rPr lang="ru-RU" sz="2800" dirty="0"/>
              <a:t> степеней истинности предпосылок </a:t>
            </a:r>
            <a:r>
              <a:rPr lang="ru-RU" sz="2800" dirty="0">
                <a:sym typeface="Symbol" panose="05050102010706020507" pitchFamily="18" charset="2"/>
              </a:rPr>
              <a:t></a:t>
            </a:r>
            <a:r>
              <a:rPr lang="en-US" sz="2800" i="1" baseline="-25000" dirty="0" err="1"/>
              <a:t>i</a:t>
            </a:r>
            <a:r>
              <a:rPr lang="en-US" sz="2800" baseline="-25000" dirty="0"/>
              <a:t> </a:t>
            </a:r>
            <a:r>
              <a:rPr lang="ru-RU" sz="2800" dirty="0"/>
              <a:t>по каждому из правил с использованием оператора </a:t>
            </a:r>
            <a:r>
              <a:rPr lang="ru-RU" sz="2800" dirty="0" err="1"/>
              <a:t>min</a:t>
            </a:r>
            <a:r>
              <a:rPr lang="ru-RU" sz="2800" dirty="0"/>
              <a:t>. Для данного примера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710538" y="3426596"/>
            <a:ext cx="5048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𝛼</a:t>
            </a:r>
            <a:r>
              <a:rPr lang="ru-RU" sz="2400" baseline="-25000" dirty="0"/>
              <a:t>1</a:t>
            </a:r>
            <a:r>
              <a:rPr lang="ru-RU" sz="2400" dirty="0"/>
              <a:t> = 𝑚𝑖𝑛{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𝐴</a:t>
            </a:r>
            <a:r>
              <a:rPr lang="ru-RU" sz="2400" baseline="-25000" dirty="0"/>
              <a:t>11 </a:t>
            </a:r>
            <a:r>
              <a:rPr lang="ru-RU" sz="2400" dirty="0"/>
              <a:t>(</a:t>
            </a:r>
            <a:r>
              <a:rPr lang="ru-RU" sz="2400" dirty="0" smtClean="0"/>
              <a:t>𝑥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 </a:t>
            </a:r>
            <a:r>
              <a:rPr lang="ru-RU" sz="2400" dirty="0"/>
              <a:t>), 𝜇</a:t>
            </a:r>
            <a:r>
              <a:rPr lang="ru-RU" sz="2400" baseline="-25000" dirty="0"/>
              <a:t>𝐴</a:t>
            </a:r>
            <a:r>
              <a:rPr lang="ru-RU" sz="2400" baseline="-25000" dirty="0" smtClean="0"/>
              <a:t>12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 </a:t>
            </a:r>
            <a:r>
              <a:rPr lang="ru-RU" sz="2400" dirty="0"/>
              <a:t>)}, </a:t>
            </a:r>
            <a:endParaRPr lang="ru-RU" sz="2400" dirty="0" smtClean="0"/>
          </a:p>
          <a:p>
            <a:r>
              <a:rPr lang="ru-RU" sz="2400" dirty="0" smtClean="0"/>
              <a:t>𝛼</a:t>
            </a:r>
            <a:r>
              <a:rPr lang="ru-RU" sz="2400" baseline="-25000" dirty="0"/>
              <a:t>2</a:t>
            </a:r>
            <a:r>
              <a:rPr lang="ru-RU" sz="2400" dirty="0"/>
              <a:t> = 𝑚𝑖𝑛</a:t>
            </a:r>
            <a:r>
              <a:rPr lang="ru-RU" sz="2400" dirty="0" smtClean="0"/>
              <a:t>{𝜇</a:t>
            </a:r>
            <a:r>
              <a:rPr lang="ru-RU" sz="2400" baseline="-25000" dirty="0" smtClean="0"/>
              <a:t>𝐴21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 ), 𝜇</a:t>
            </a:r>
            <a:r>
              <a:rPr lang="ru-RU" sz="2400" baseline="-25000" dirty="0" smtClean="0"/>
              <a:t>𝐴22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 </a:t>
            </a:r>
            <a:r>
              <a:rPr lang="ru-RU" sz="2400" dirty="0"/>
              <a:t>)}.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08006"/>
            <a:ext cx="9100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2) Активация</a:t>
            </a:r>
            <a:r>
              <a:rPr lang="ru-RU" sz="2800" dirty="0"/>
              <a:t> (определение степени истинности) по каждому из правил на основе </a:t>
            </a:r>
            <a:r>
              <a:rPr lang="ru-RU" sz="2800" dirty="0" smtClean="0"/>
              <a:t>оператора </a:t>
            </a:r>
            <a:r>
              <a:rPr lang="ru-RU" sz="2800" dirty="0" err="1" smtClean="0"/>
              <a:t>min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85922" y="5017097"/>
            <a:ext cx="5577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𝜇</a:t>
            </a:r>
            <a:r>
              <a:rPr lang="ru-RU" sz="2400" baseline="-25000" dirty="0" smtClean="0"/>
              <a:t>𝐵1</a:t>
            </a:r>
            <a:r>
              <a:rPr lang="ru-RU" sz="2400" dirty="0" smtClean="0"/>
              <a:t> </a:t>
            </a:r>
            <a:r>
              <a:rPr lang="ru-RU" sz="2400" dirty="0"/>
              <a:t>= 𝑚𝑖𝑛{𝛼</a:t>
            </a:r>
            <a:r>
              <a:rPr lang="ru-RU" sz="2400" baseline="-25000" dirty="0"/>
              <a:t>1</a:t>
            </a:r>
            <a:r>
              <a:rPr lang="ru-RU" sz="2400" dirty="0"/>
              <a:t>, 𝜇</a:t>
            </a:r>
            <a:r>
              <a:rPr lang="ru-RU" sz="2400" baseline="-25000" dirty="0"/>
              <a:t>𝐵1</a:t>
            </a:r>
            <a:r>
              <a:rPr lang="ru-RU" sz="2400" dirty="0" smtClean="0"/>
              <a:t> </a:t>
            </a:r>
            <a:r>
              <a:rPr lang="ru-RU" sz="2400" dirty="0"/>
              <a:t>(𝑦)}, </a:t>
            </a:r>
            <a:endParaRPr lang="ru-RU" sz="2400" dirty="0" smtClean="0"/>
          </a:p>
          <a:p>
            <a:r>
              <a:rPr lang="ru-RU" sz="2400" dirty="0" smtClean="0"/>
              <a:t>𝜇</a:t>
            </a:r>
            <a:r>
              <a:rPr lang="ru-RU" sz="2400" baseline="-25000" dirty="0" smtClean="0"/>
              <a:t>𝐵2 </a:t>
            </a:r>
            <a:r>
              <a:rPr lang="ru-RU" sz="2400" dirty="0" smtClean="0"/>
              <a:t>= </a:t>
            </a:r>
            <a:r>
              <a:rPr lang="ru-RU" sz="2400" dirty="0"/>
              <a:t>𝑚𝑖𝑛{𝛼</a:t>
            </a:r>
            <a:r>
              <a:rPr lang="ru-RU" sz="2400" baseline="-25000" dirty="0"/>
              <a:t>2</a:t>
            </a:r>
            <a:r>
              <a:rPr lang="ru-RU" sz="2400" dirty="0"/>
              <a:t>, 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𝐵2</a:t>
            </a:r>
            <a:r>
              <a:rPr lang="ru-RU" sz="2400" dirty="0" smtClean="0"/>
              <a:t> </a:t>
            </a:r>
            <a:r>
              <a:rPr lang="ru-RU" sz="2400" dirty="0"/>
              <a:t>(𝑦)}. </a:t>
            </a:r>
          </a:p>
        </p:txBody>
      </p:sp>
    </p:spTree>
    <p:extLst>
      <p:ext uri="{BB962C8B-B14F-4D97-AF65-F5344CB8AC3E}">
        <p14:creationId xmlns:p14="http://schemas.microsoft.com/office/powerpoint/2010/main" xmlns="" val="9994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3) Аккумулирование</a:t>
            </a:r>
            <a:r>
              <a:rPr lang="ru-RU" sz="2800" dirty="0"/>
              <a:t> полученных на предыдущем этапе заключений по всем правилам. Объединение найденных </a:t>
            </a:r>
            <a:r>
              <a:rPr lang="ru-RU" sz="2800" dirty="0" smtClean="0"/>
              <a:t>усеченных </a:t>
            </a:r>
            <a:r>
              <a:rPr lang="ru-RU" sz="2800" dirty="0"/>
              <a:t>нечетких множеств проводится с </a:t>
            </a:r>
            <a:r>
              <a:rPr lang="ru-RU" sz="2800" dirty="0" err="1" smtClean="0"/>
              <a:t>использо-ванием</a:t>
            </a:r>
            <a:r>
              <a:rPr lang="ru-RU" sz="2800" dirty="0" smtClean="0"/>
              <a:t> </a:t>
            </a:r>
            <a:r>
              <a:rPr lang="ru-RU" sz="2800" dirty="0"/>
              <a:t>операции максимум. В итоге формируется </a:t>
            </a:r>
            <a:r>
              <a:rPr lang="ru-RU" sz="2800" dirty="0" smtClean="0"/>
              <a:t>нечет-кое </a:t>
            </a:r>
            <a:r>
              <a:rPr lang="ru-RU" sz="2800" dirty="0"/>
              <a:t>множество для выходной переменной с функцией принадлежности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0084" y="2215991"/>
            <a:ext cx="402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𝜇</a:t>
            </a:r>
            <a:r>
              <a:rPr lang="ru-RU" sz="2400" baseline="-25000" dirty="0"/>
              <a:t>𝐵′</a:t>
            </a:r>
            <a:r>
              <a:rPr lang="ru-RU" sz="2400" dirty="0"/>
              <a:t> = 𝑚𝑎𝑥</a:t>
            </a:r>
            <a:r>
              <a:rPr lang="ru-RU" sz="2400" dirty="0" smtClean="0"/>
              <a:t>{𝜇</a:t>
            </a:r>
            <a:r>
              <a:rPr lang="ru-RU" sz="2400" baseline="-25000" dirty="0" smtClean="0"/>
              <a:t>𝐵1</a:t>
            </a:r>
            <a:r>
              <a:rPr lang="ru-RU" sz="2400" dirty="0" smtClean="0"/>
              <a:t>(</a:t>
            </a:r>
            <a:r>
              <a:rPr lang="ru-RU" sz="2400" dirty="0"/>
              <a:t>𝑦), 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𝐵2</a:t>
            </a:r>
            <a:r>
              <a:rPr lang="ru-RU" sz="2400" dirty="0" smtClean="0"/>
              <a:t>(</a:t>
            </a:r>
            <a:r>
              <a:rPr lang="ru-RU" sz="2400" dirty="0"/>
              <a:t>𝑦)}.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88" y="267765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b="1" dirty="0" smtClean="0"/>
              <a:t>В. </a:t>
            </a:r>
            <a:r>
              <a:rPr lang="ru-RU" sz="2800" b="1" dirty="0" err="1" smtClean="0"/>
              <a:t>Дефазификация</a:t>
            </a:r>
            <a:r>
              <a:rPr lang="ru-RU" sz="2800" dirty="0" smtClean="0"/>
              <a:t> — процесс, обратный </a:t>
            </a:r>
            <a:r>
              <a:rPr lang="ru-RU" sz="2800" dirty="0" err="1" smtClean="0"/>
              <a:t>фазификации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 Выходная переменная 𝑦</a:t>
            </a:r>
            <a:r>
              <a:rPr lang="ru-RU" sz="2800" dirty="0" smtClean="0">
                <a:sym typeface="Symbol" panose="05050102010706020507" pitchFamily="18" charset="2"/>
              </a:rPr>
              <a:t></a:t>
            </a:r>
            <a:r>
              <a:rPr lang="ru-RU" sz="2800" dirty="0" smtClean="0"/>
              <a:t> определяется, как правило, как центр тяжести для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75988" y="3600986"/>
            <a:ext cx="1239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𝜇</a:t>
            </a:r>
            <a:r>
              <a:rPr lang="ru-RU" sz="2400" baseline="-25000" dirty="0"/>
              <a:t>𝐵′</a:t>
            </a:r>
            <a:r>
              <a:rPr lang="ru-RU" sz="2400" dirty="0"/>
              <a:t>(𝑦)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004" y="4062651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3054729"/>
              </p:ext>
            </p:extLst>
          </p:nvPr>
        </p:nvGraphicFramePr>
        <p:xfrm>
          <a:off x="4215865" y="3521131"/>
          <a:ext cx="2821984" cy="2262452"/>
        </p:xfrm>
        <a:graphic>
          <a:graphicData uri="http://schemas.openxmlformats.org/presentationml/2006/ole">
            <p:oleObj spid="_x0000_s13318" r:id="rId3" imgW="1104900" imgH="88900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377" y="544764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 err="1"/>
              <a:t>Y</a:t>
            </a:r>
            <a:r>
              <a:rPr lang="en-US" sz="2800" baseline="-25000" dirty="0" err="1"/>
              <a:t>max</a:t>
            </a:r>
            <a:r>
              <a:rPr lang="ru-RU" sz="2800" dirty="0"/>
              <a:t>, </a:t>
            </a:r>
            <a:r>
              <a:rPr lang="en-US" sz="2800" i="1" dirty="0" err="1"/>
              <a:t>Y</a:t>
            </a:r>
            <a:r>
              <a:rPr lang="en-US" sz="2800" baseline="-25000" dirty="0" err="1"/>
              <a:t>min</a:t>
            </a:r>
            <a:r>
              <a:rPr lang="en-US" sz="2800" dirty="0"/>
              <a:t> </a:t>
            </a:r>
            <a:r>
              <a:rPr lang="ru-RU" sz="2800" dirty="0"/>
              <a:t>— границы </a:t>
            </a:r>
            <a:endParaRPr lang="ru-RU" sz="2800" dirty="0" smtClean="0"/>
          </a:p>
          <a:p>
            <a:r>
              <a:rPr lang="ru-RU" sz="2800" dirty="0" smtClean="0"/>
              <a:t>интервала </a:t>
            </a:r>
            <a:r>
              <a:rPr lang="ru-RU" sz="2800" dirty="0"/>
              <a:t>— носителя </a:t>
            </a:r>
            <a:endParaRPr lang="ru-RU" sz="2800" dirty="0" smtClean="0"/>
          </a:p>
          <a:p>
            <a:r>
              <a:rPr lang="ru-RU" sz="2800" dirty="0" smtClean="0"/>
              <a:t>нечеткого </a:t>
            </a:r>
            <a:r>
              <a:rPr lang="ru-RU" sz="2800" dirty="0"/>
              <a:t>множества выходной переменной </a:t>
            </a:r>
            <a:r>
              <a:rPr lang="en-US" sz="2800" i="1" dirty="0" smtClean="0"/>
              <a:t>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1329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114" y="0"/>
            <a:ext cx="9027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Графики </a:t>
            </a:r>
            <a:r>
              <a:rPr lang="ru-RU" sz="2800" dirty="0"/>
              <a:t>показывают шаги А, Б, В процесса нечеткого вывода по </a:t>
            </a:r>
            <a:r>
              <a:rPr lang="ru-RU" sz="2800" dirty="0" err="1"/>
              <a:t>Мамдани</a:t>
            </a:r>
            <a:r>
              <a:rPr lang="ru-RU" sz="2800" dirty="0"/>
              <a:t> для двух входных переменных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и двух нечетких правил </a:t>
            </a:r>
            <a:r>
              <a:rPr lang="ru-RU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 и </a:t>
            </a:r>
            <a:r>
              <a:rPr lang="ru-RU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.</a:t>
            </a:r>
          </a:p>
        </p:txBody>
      </p:sp>
      <p:pic>
        <p:nvPicPr>
          <p:cNvPr id="24579" name="Picture 3" descr="http://www.rusnauka.com/13_EISN_2014/Tecnic/12_167143.doc.files/image018.jpg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058" y="1384995"/>
            <a:ext cx="7544253" cy="54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673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качестве </a:t>
            </a:r>
            <a:r>
              <a:rPr lang="ru-RU" sz="2800" dirty="0" smtClean="0"/>
              <a:t>примера </a:t>
            </a:r>
            <a:r>
              <a:rPr lang="ru-RU" sz="2800" dirty="0"/>
              <a:t>использования систем нечеткого вывода в задачах </a:t>
            </a:r>
            <a:r>
              <a:rPr lang="ru-RU" sz="2800" dirty="0" smtClean="0"/>
              <a:t>управления рассмотрим задачу управления </a:t>
            </a:r>
            <a:r>
              <a:rPr lang="ru-RU" sz="2800" dirty="0"/>
              <a:t>смесителем воды при принятии душа.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384995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Содержательная постановка </a:t>
            </a:r>
            <a:r>
              <a:rPr lang="ru-RU" sz="2800" b="1" dirty="0" smtClean="0"/>
              <a:t>задачи. </a:t>
            </a:r>
            <a:r>
              <a:rPr lang="ru-RU" sz="2800" dirty="0"/>
              <a:t>При принятии душа на вход смесителя подается холодная и горячая вода по </a:t>
            </a:r>
            <a:r>
              <a:rPr lang="ru-RU" sz="2800" dirty="0" smtClean="0"/>
              <a:t>соответствующим </a:t>
            </a:r>
            <a:r>
              <a:rPr lang="ru-RU" sz="2800" dirty="0"/>
              <a:t>магистральным трубопроводам. Наиболее комфортные условия для душа </a:t>
            </a:r>
            <a:r>
              <a:rPr lang="ru-RU" sz="2800" dirty="0" smtClean="0"/>
              <a:t>создаются </a:t>
            </a:r>
            <a:r>
              <a:rPr lang="ru-RU" sz="2800" dirty="0"/>
              <a:t>при наличии на выходе смесителя теплой воды постоянной температуры. Поскольку во время принятия душа может наблюдаться неравномерный расход воды, температура воды на выходе смесителя будет колебаться, приводя к необходимости ручного изменения подачи </a:t>
            </a:r>
            <a:r>
              <a:rPr lang="ru-RU" sz="2800" dirty="0" smtClean="0"/>
              <a:t>холодной </a:t>
            </a:r>
            <a:r>
              <a:rPr lang="ru-RU" sz="2800" dirty="0"/>
              <a:t>или горячей воды. Задача состоит в том, чтобы сделать </a:t>
            </a:r>
            <a:r>
              <a:rPr lang="ru-RU" sz="2800" dirty="0" err="1" smtClean="0"/>
              <a:t>регули-ровку</a:t>
            </a:r>
            <a:r>
              <a:rPr lang="ru-RU" sz="2800" dirty="0" smtClean="0"/>
              <a:t> </a:t>
            </a:r>
            <a:r>
              <a:rPr lang="ru-RU" sz="2800" dirty="0"/>
              <a:t>температуры воды автоматической, обеспечивая постоянную температуру воды на выходе </a:t>
            </a:r>
            <a:r>
              <a:rPr lang="ru-RU" sz="2800" dirty="0" smtClean="0"/>
              <a:t>смесителя.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6291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Полотно 1"/>
          <p:cNvGrpSpPr/>
          <p:nvPr/>
        </p:nvGrpSpPr>
        <p:grpSpPr>
          <a:xfrm>
            <a:off x="1872343" y="252367"/>
            <a:ext cx="5486400" cy="5046980"/>
            <a:chOff x="0" y="0"/>
            <a:chExt cx="5486400" cy="5046980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0" y="0"/>
              <a:ext cx="5486400" cy="504698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sp>
        <p:sp>
          <p:nvSpPr>
            <p:cNvPr id="4" name="Прямоугольник 3"/>
            <p:cNvSpPr/>
            <p:nvPr/>
          </p:nvSpPr>
          <p:spPr>
            <a:xfrm>
              <a:off x="752997" y="539864"/>
              <a:ext cx="1911817" cy="19856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5" name="Надпись 3"/>
            <p:cNvSpPr txBox="1"/>
            <p:nvPr/>
          </p:nvSpPr>
          <p:spPr>
            <a:xfrm>
              <a:off x="906552" y="400573"/>
              <a:ext cx="1685394" cy="83602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Объект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управления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Овал 5"/>
            <p:cNvSpPr/>
            <p:nvPr/>
          </p:nvSpPr>
          <p:spPr>
            <a:xfrm>
              <a:off x="1706880" y="1463040"/>
              <a:ext cx="618308" cy="592183"/>
            </a:xfrm>
            <a:prstGeom prst="ellipse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1306279" y="1558835"/>
              <a:ext cx="766354" cy="6792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8" name="Надпись 6"/>
            <p:cNvSpPr txBox="1"/>
            <p:nvPr/>
          </p:nvSpPr>
          <p:spPr>
            <a:xfrm>
              <a:off x="1515282" y="1672047"/>
              <a:ext cx="775063" cy="67926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effectLst/>
                  <a:ea typeface="Calibri" panose="020F050202020403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Соединительная линия уступом 8"/>
            <p:cNvCxnSpPr/>
            <p:nvPr/>
          </p:nvCxnSpPr>
          <p:spPr>
            <a:xfrm rot="16200000" flipH="1">
              <a:off x="412645" y="996050"/>
              <a:ext cx="1420068" cy="384618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Соединительная линия уступом 9"/>
            <p:cNvCxnSpPr/>
            <p:nvPr/>
          </p:nvCxnSpPr>
          <p:spPr>
            <a:xfrm rot="5400000">
              <a:off x="1532724" y="940514"/>
              <a:ext cx="1497828" cy="417995"/>
            </a:xfrm>
            <a:prstGeom prst="bentConnector3">
              <a:avLst>
                <a:gd name="adj1" fmla="val 9825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1689462" y="2238103"/>
              <a:ext cx="0" cy="6009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Надпись 10"/>
            <p:cNvSpPr txBox="1"/>
            <p:nvPr/>
          </p:nvSpPr>
          <p:spPr>
            <a:xfrm>
              <a:off x="3805653" y="661801"/>
              <a:ext cx="1619793" cy="1166949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Система нечеткого управления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Прямая со стрелкой 12"/>
            <p:cNvCxnSpPr/>
            <p:nvPr/>
          </p:nvCxnSpPr>
          <p:spPr>
            <a:xfrm flipH="1" flipV="1">
              <a:off x="2538851" y="1279089"/>
              <a:ext cx="1266802" cy="97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/>
            <p:cNvSpPr/>
            <p:nvPr/>
          </p:nvSpPr>
          <p:spPr>
            <a:xfrm>
              <a:off x="2464508" y="1227703"/>
              <a:ext cx="87098" cy="1133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582081" y="2351221"/>
              <a:ext cx="235131" cy="78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16" name="Прямая соединительная линия 15"/>
            <p:cNvCxnSpPr/>
            <p:nvPr/>
          </p:nvCxnSpPr>
          <p:spPr>
            <a:xfrm>
              <a:off x="1820091" y="2394363"/>
              <a:ext cx="2769326" cy="12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 flipV="1">
              <a:off x="4589417" y="1828676"/>
              <a:ext cx="0" cy="56581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Надпись 10"/>
            <p:cNvSpPr txBox="1"/>
            <p:nvPr/>
          </p:nvSpPr>
          <p:spPr>
            <a:xfrm>
              <a:off x="1397428" y="31933"/>
              <a:ext cx="808138" cy="447032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вода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Надпись 10"/>
            <p:cNvSpPr txBox="1"/>
            <p:nvPr/>
          </p:nvSpPr>
          <p:spPr>
            <a:xfrm>
              <a:off x="136451" y="31939"/>
              <a:ext cx="1640091" cy="44640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холодная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Надпись 10"/>
            <p:cNvSpPr txBox="1"/>
            <p:nvPr/>
          </p:nvSpPr>
          <p:spPr>
            <a:xfrm>
              <a:off x="2124903" y="23222"/>
              <a:ext cx="1639570" cy="44577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горячая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Надпись 10"/>
            <p:cNvSpPr txBox="1"/>
            <p:nvPr/>
          </p:nvSpPr>
          <p:spPr>
            <a:xfrm>
              <a:off x="3550216" y="2351228"/>
              <a:ext cx="1727177" cy="103627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температура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воды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Надпись 10"/>
            <p:cNvSpPr txBox="1"/>
            <p:nvPr/>
          </p:nvSpPr>
          <p:spPr>
            <a:xfrm>
              <a:off x="1060997" y="1227000"/>
              <a:ext cx="1438347" cy="44513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смеситель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Дуга 22"/>
            <p:cNvSpPr/>
            <p:nvPr/>
          </p:nvSpPr>
          <p:spPr>
            <a:xfrm rot="18731995">
              <a:off x="1317244" y="2838861"/>
              <a:ext cx="874657" cy="95036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15583" y="2917371"/>
              <a:ext cx="0" cy="391886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837503" y="2928423"/>
              <a:ext cx="52252" cy="391779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>
              <a:off x="1584954" y="2928695"/>
              <a:ext cx="0" cy="391373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1956542" y="2984039"/>
              <a:ext cx="52070" cy="324951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445619" y="2974853"/>
              <a:ext cx="49372" cy="336371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Надпись 10"/>
            <p:cNvSpPr txBox="1"/>
            <p:nvPr/>
          </p:nvSpPr>
          <p:spPr>
            <a:xfrm>
              <a:off x="2626782" y="1308157"/>
              <a:ext cx="1480457" cy="118190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угол 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поворота 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вентиля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612" t="2412"/>
            <a:stretch/>
          </p:blipFill>
          <p:spPr>
            <a:xfrm>
              <a:off x="1190169" y="3405232"/>
              <a:ext cx="1469494" cy="1641747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856343" y="5617029"/>
            <a:ext cx="7692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Модель нечеткого управления смесителем воды при принятии душа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8568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Опыт принятия душа позволяет сформулировать </a:t>
            </a:r>
            <a:r>
              <a:rPr lang="ru-RU" sz="2800" dirty="0" smtClean="0"/>
              <a:t>нес-</a:t>
            </a:r>
            <a:r>
              <a:rPr lang="ru-RU" sz="2800" dirty="0" err="1" smtClean="0"/>
              <a:t>колько</a:t>
            </a:r>
            <a:r>
              <a:rPr lang="ru-RU" sz="2800" dirty="0" smtClean="0"/>
              <a:t> </a:t>
            </a:r>
            <a:r>
              <a:rPr lang="ru-RU" sz="2800" dirty="0"/>
              <a:t>эвристических правил, </a:t>
            </a:r>
            <a:r>
              <a:rPr lang="ru-RU" sz="2800" dirty="0" smtClean="0"/>
              <a:t>которые </a:t>
            </a:r>
            <a:r>
              <a:rPr lang="ru-RU" sz="2800" dirty="0"/>
              <a:t>мы применяем в случае регулирования температуры воды на выходе смесителя: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65622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1. Если вода горячая, то следует повернуть вентиль крана горячей воды на большой угол вправо.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518000"/>
            <a:ext cx="895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вода не очень горячая, то следует повернуть вентиль крана горячей воды на небольшой угол вправо.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1718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Если вода теплая, то оставить вентиль крана горячей воды без воздействия.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42814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Если вода прохладная, то следует повернуть вентиль крана горячей воды на </a:t>
            </a:r>
            <a:r>
              <a:rPr lang="ru-RU" sz="2800" dirty="0" smtClean="0"/>
              <a:t>небольшой </a:t>
            </a:r>
            <a:r>
              <a:rPr lang="ru-RU" sz="2800" dirty="0"/>
              <a:t>угол </a:t>
            </a:r>
            <a:r>
              <a:rPr lang="ru-RU" sz="2800" dirty="0" smtClean="0"/>
              <a:t>влево.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510119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5. Если вода холодная, то следует повернуть вентиль крана горячей воды на большой угол влево.</a:t>
            </a:r>
          </a:p>
        </p:txBody>
      </p:sp>
    </p:spTree>
    <p:extLst>
      <p:ext uri="{BB962C8B-B14F-4D97-AF65-F5344CB8AC3E}">
        <p14:creationId xmlns:p14="http://schemas.microsoft.com/office/powerpoint/2010/main" xmlns="" val="3665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Эта информация будет использоваться при построении базы правил системы нечеткого вывода, которая позволяет реализовать данную модель нечеткого управления.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5942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Построение базы нечетких лингвистических правил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2642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формирования базы правил систем нечеткого вывода необходимо предварительно </a:t>
            </a:r>
            <a:r>
              <a:rPr lang="ru-RU" sz="2800" dirty="0" smtClean="0"/>
              <a:t>определить </a:t>
            </a:r>
            <a:r>
              <a:rPr lang="ru-RU" sz="2800" dirty="0"/>
              <a:t>входные и </a:t>
            </a:r>
            <a:r>
              <a:rPr lang="ru-RU" sz="2800" dirty="0" smtClean="0"/>
              <a:t>вы-</a:t>
            </a:r>
            <a:r>
              <a:rPr lang="ru-RU" sz="2800" dirty="0" err="1" smtClean="0"/>
              <a:t>ходные</a:t>
            </a:r>
            <a:r>
              <a:rPr lang="ru-RU" sz="2800" dirty="0" smtClean="0"/>
              <a:t> </a:t>
            </a:r>
            <a:r>
              <a:rPr lang="ru-RU" sz="2800" dirty="0"/>
              <a:t>лингвистические переменные. Очевидно, в </a:t>
            </a:r>
            <a:r>
              <a:rPr lang="ru-RU" sz="2800" dirty="0" err="1" smtClean="0"/>
              <a:t>качес-тве</a:t>
            </a:r>
            <a:r>
              <a:rPr lang="ru-RU" sz="2800" dirty="0" smtClean="0"/>
              <a:t> </a:t>
            </a:r>
            <a:r>
              <a:rPr lang="ru-RU" sz="2800" dirty="0"/>
              <a:t>входной </a:t>
            </a:r>
            <a:r>
              <a:rPr lang="ru-RU" sz="2800" dirty="0" smtClean="0"/>
              <a:t>лингвистической </a:t>
            </a:r>
            <a:r>
              <a:rPr lang="ru-RU" sz="2800" dirty="0"/>
              <a:t>переменной следует </a:t>
            </a:r>
            <a:r>
              <a:rPr lang="ru-RU" sz="2800" dirty="0" err="1" smtClean="0"/>
              <a:t>исполь-зовать</a:t>
            </a:r>
            <a:r>
              <a:rPr lang="ru-RU" sz="2800" dirty="0" smtClean="0"/>
              <a:t> </a:t>
            </a:r>
            <a:r>
              <a:rPr lang="ru-RU" sz="2800" dirty="0"/>
              <a:t>температуру воды на выходе смесителя или </a:t>
            </a:r>
            <a:r>
              <a:rPr lang="ru-RU" sz="2800" dirty="0" smtClean="0"/>
              <a:t>фор-</a:t>
            </a:r>
            <a:r>
              <a:rPr lang="ru-RU" sz="2800" dirty="0" err="1" smtClean="0"/>
              <a:t>мально</a:t>
            </a:r>
            <a:r>
              <a:rPr lang="ru-RU" sz="2800" dirty="0"/>
              <a:t>: β1 — "температура воды". В качестве выходной лингвистической переменной будем </a:t>
            </a:r>
            <a:r>
              <a:rPr lang="ru-RU" sz="2800" dirty="0" smtClean="0"/>
              <a:t>использовать </a:t>
            </a:r>
            <a:r>
              <a:rPr lang="ru-RU" sz="2800" dirty="0"/>
              <a:t>угол поворота вентиля крана горячей воды или формально: β2 — "угол поворота".</a:t>
            </a:r>
          </a:p>
        </p:txBody>
      </p:sp>
    </p:spTree>
    <p:extLst>
      <p:ext uri="{BB962C8B-B14F-4D97-AF65-F5344CB8AC3E}">
        <p14:creationId xmlns:p14="http://schemas.microsoft.com/office/powerpoint/2010/main" xmlns="" val="8788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022" y="715617"/>
            <a:ext cx="9064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Множество </a:t>
            </a:r>
            <a:r>
              <a:rPr lang="ru-RU" sz="2800" i="1" dirty="0"/>
              <a:t>M</a:t>
            </a:r>
            <a:r>
              <a:rPr lang="ru-RU" sz="2800" dirty="0"/>
              <a:t> называют </a:t>
            </a:r>
            <a:r>
              <a:rPr lang="ru-RU" sz="2800" b="1" dirty="0"/>
              <a:t>множеством принадлежностей</a:t>
            </a:r>
            <a:r>
              <a:rPr lang="ru-RU" sz="2800" dirty="0"/>
              <a:t>. Если </a:t>
            </a:r>
            <a:r>
              <a:rPr lang="ru-RU" sz="2800" i="1" dirty="0"/>
              <a:t>M</a:t>
            </a:r>
            <a:r>
              <a:rPr lang="ru-RU" sz="2800" dirty="0"/>
              <a:t> = {0, 1}, то подмножество </a:t>
            </a:r>
            <a:r>
              <a:rPr lang="ru-RU" sz="2800" i="1" dirty="0"/>
              <a:t>A</a:t>
            </a:r>
            <a:r>
              <a:rPr lang="ru-RU" sz="2800" dirty="0"/>
              <a:t> четкое</a:t>
            </a:r>
            <a:r>
              <a:rPr lang="ru-RU" sz="2800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830498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Функция принадлежности трактуется как степень </a:t>
            </a:r>
            <a:r>
              <a:rPr lang="ru-RU" sz="2800" dirty="0" smtClean="0"/>
              <a:t>уверен-</a:t>
            </a:r>
            <a:r>
              <a:rPr lang="ru-RU" sz="2800" dirty="0" err="1" smtClean="0"/>
              <a:t>ности</a:t>
            </a:r>
            <a:r>
              <a:rPr lang="ru-RU" sz="2800" dirty="0" smtClean="0"/>
              <a:t> </a:t>
            </a:r>
            <a:r>
              <a:rPr lang="ru-RU" sz="2800" dirty="0"/>
              <a:t>эксперта в том, что данное конкретное значение базовой шкалы соответствует определяемому нечеткому множеству. 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28432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en-US" sz="2800" i="1" dirty="0"/>
              <a:t>U</a:t>
            </a:r>
            <a:r>
              <a:rPr lang="en-US" sz="2800" dirty="0"/>
              <a:t> </a:t>
            </a:r>
            <a:r>
              <a:rPr lang="ru-RU" sz="2800" dirty="0"/>
              <a:t>= {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i="1" dirty="0"/>
              <a:t>, x</a:t>
            </a:r>
            <a:r>
              <a:rPr lang="ru-RU" sz="2800" baseline="-25000" dirty="0"/>
              <a:t>2</a:t>
            </a:r>
            <a:r>
              <a:rPr lang="ru-RU" sz="2800" i="1" dirty="0"/>
              <a:t>, x</a:t>
            </a:r>
            <a:r>
              <a:rPr lang="ru-RU" sz="2800" baseline="-25000" dirty="0"/>
              <a:t>3</a:t>
            </a:r>
            <a:r>
              <a:rPr lang="ru-RU" sz="2800" i="1" dirty="0"/>
              <a:t>, x</a:t>
            </a:r>
            <a:r>
              <a:rPr lang="ru-RU" sz="2800" baseline="-25000" dirty="0"/>
              <a:t>4</a:t>
            </a:r>
            <a:r>
              <a:rPr lang="ru-RU" sz="2800" i="1" dirty="0"/>
              <a:t>, x</a:t>
            </a:r>
            <a:r>
              <a:rPr lang="ru-RU" sz="2800" baseline="-25000" dirty="0"/>
              <a:t>5</a:t>
            </a:r>
            <a:r>
              <a:rPr lang="ru-RU" sz="2800" dirty="0"/>
              <a:t>}; </a:t>
            </a:r>
            <a:r>
              <a:rPr lang="ru-RU" sz="2800" i="1" dirty="0"/>
              <a:t>M </a:t>
            </a:r>
            <a:r>
              <a:rPr lang="ru-RU" sz="2800" dirty="0"/>
              <a:t> = [0; 1];  </a:t>
            </a:r>
            <a:r>
              <a:rPr lang="ru-RU" sz="2800" i="1" dirty="0"/>
              <a:t>A</a:t>
            </a:r>
            <a:r>
              <a:rPr lang="ru-RU" sz="2800" dirty="0"/>
              <a:t> — нечеткое множество, для которого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) = 0,3,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) = 0,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) = 1,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) = 0,5,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5</a:t>
            </a:r>
            <a:r>
              <a:rPr lang="ru-RU" sz="2800" dirty="0"/>
              <a:t>) = 0,9. Тогда </a:t>
            </a:r>
            <a:r>
              <a:rPr lang="ru-RU" sz="2800" i="1" dirty="0"/>
              <a:t>A</a:t>
            </a:r>
            <a:r>
              <a:rPr lang="ru-RU" sz="2800" dirty="0"/>
              <a:t> можно представить в виде </a:t>
            </a:r>
            <a:r>
              <a:rPr lang="ru-RU" sz="2800" i="1" dirty="0"/>
              <a:t>A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0,5/</a:t>
            </a:r>
            <a:r>
              <a:rPr lang="ru-RU" sz="2800" i="1" dirty="0"/>
              <a:t>x</a:t>
            </a:r>
            <a:r>
              <a:rPr lang="ru-RU" sz="2800" baseline="-25000" dirty="0"/>
              <a:t>4 </a:t>
            </a:r>
            <a:r>
              <a:rPr lang="ru-RU" sz="2800" dirty="0"/>
              <a:t>, 0,9/</a:t>
            </a:r>
            <a:r>
              <a:rPr lang="ru-RU" sz="2800" i="1" dirty="0"/>
              <a:t>x</a:t>
            </a:r>
            <a:r>
              <a:rPr lang="ru-RU" sz="2800" baseline="-25000" dirty="0"/>
              <a:t>5</a:t>
            </a:r>
            <a:r>
              <a:rPr lang="ru-RU" sz="2800" dirty="0"/>
              <a:t>}. </a:t>
            </a:r>
          </a:p>
        </p:txBody>
      </p:sp>
    </p:spTree>
    <p:extLst>
      <p:ext uri="{BB962C8B-B14F-4D97-AF65-F5344CB8AC3E}">
        <p14:creationId xmlns:p14="http://schemas.microsoft.com/office/powerpoint/2010/main" xmlns="" val="265896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этом случае система нечеткого вывода будет содержать 5 правил нечетких продукций следующего вида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8379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ПРАВИЛО_1: ЕСЛИ "вода горячая" ТО "повернуть вентиль крана горячей воды на большой угол вправо"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92100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ПРАВИЛО_2: ЕСЛИ "вода не очень горячая" ТО "повернуть вентиль крана горячей </a:t>
            </a:r>
            <a:r>
              <a:rPr lang="ru-RU" sz="2800" dirty="0" smtClean="0"/>
              <a:t>воды </a:t>
            </a:r>
            <a:r>
              <a:rPr lang="ru-RU" sz="2800" dirty="0"/>
              <a:t>на небольшой угол вправо</a:t>
            </a:r>
            <a:r>
              <a:rPr lang="ru-RU" sz="2800" dirty="0" smtClean="0"/>
              <a:t>"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46207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ПРАВИЛО_3: ЕСЛИ "вода теплая" ТО "оставить угол поворота крана горячей воды без изменения"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00" y="3700314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ПРАВИЛО_4: ЕСЛИ "вода прохладная" ТО "повернуть вентиль крана горячей воды на небольшой угол влево</a:t>
            </a:r>
            <a:r>
              <a:rPr lang="ru-RU" sz="2800" dirty="0" smtClean="0"/>
              <a:t>"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0800" y="4654421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ПРАВИЛО_5: ЕСЛИ "вода холодная" ТО "повернуть вентиль крана горячей воды на большой угол влево"</a:t>
            </a:r>
          </a:p>
        </p:txBody>
      </p:sp>
    </p:spTree>
    <p:extLst>
      <p:ext uri="{BB962C8B-B14F-4D97-AF65-F5344CB8AC3E}">
        <p14:creationId xmlns:p14="http://schemas.microsoft.com/office/powerpoint/2010/main" xmlns="" val="37674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/>
              <a:t>Фаззификация</a:t>
            </a:r>
            <a:r>
              <a:rPr lang="ru-RU" sz="2800" b="1" dirty="0"/>
              <a:t> входных </a:t>
            </a:r>
            <a:r>
              <a:rPr lang="ru-RU" sz="2800" b="1" dirty="0" smtClean="0"/>
              <a:t>переменных</a:t>
            </a:r>
          </a:p>
          <a:p>
            <a:r>
              <a:rPr lang="ru-RU" sz="2800" b="1" dirty="0" smtClean="0"/>
              <a:t> </a:t>
            </a:r>
            <a:r>
              <a:rPr lang="ru-RU" sz="2800" dirty="0"/>
              <a:t>В качестве терм-множества первой лингвистической переменной будем использовать множество Т1={"горячая", "не очень горячая", "теплая", "прохладная", "холодная") с </a:t>
            </a:r>
            <a:r>
              <a:rPr lang="ru-RU" sz="2800" dirty="0" smtClean="0"/>
              <a:t>функциями </a:t>
            </a:r>
            <a:r>
              <a:rPr lang="ru-RU" sz="2800" dirty="0"/>
              <a:t>принадлежности, изображенными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6919" t="21094" r="55770" b="23995"/>
          <a:stretch/>
        </p:blipFill>
        <p:spPr>
          <a:xfrm>
            <a:off x="986972" y="2669811"/>
            <a:ext cx="7559171" cy="4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80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6610" t="19010" r="54385" b="21763"/>
          <a:stretch/>
        </p:blipFill>
        <p:spPr>
          <a:xfrm>
            <a:off x="905959" y="2629985"/>
            <a:ext cx="7396211" cy="4228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качестве терм-множества второй лингвистической переменной будем использовать множество Т2={"большой угол вправо", "небольшой угол вправо", "нуль", "небольшой угол влево", "большой угол влево"} с кусочно-линейными функциями принадлежности, </a:t>
            </a:r>
            <a:r>
              <a:rPr lang="ru-RU" sz="2800" dirty="0" err="1"/>
              <a:t>изобра</a:t>
            </a:r>
            <a:r>
              <a:rPr lang="ru-RU" sz="2800" dirty="0"/>
              <a:t>- </a:t>
            </a:r>
            <a:r>
              <a:rPr lang="ru-RU" sz="2800" dirty="0" err="1"/>
              <a:t>женными</a:t>
            </a:r>
            <a:r>
              <a:rPr lang="ru-RU" sz="2800" dirty="0"/>
              <a:t>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8079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этом температура воды измеряется в градусах </a:t>
            </a:r>
            <a:r>
              <a:rPr lang="ru-RU" sz="2800" dirty="0" smtClean="0"/>
              <a:t>Цель-сия</a:t>
            </a:r>
            <a:r>
              <a:rPr lang="ru-RU" sz="2800" dirty="0"/>
              <a:t>, а угол поворота — в </a:t>
            </a:r>
            <a:r>
              <a:rPr lang="ru-RU" sz="2800" dirty="0" smtClean="0"/>
              <a:t>угловых </a:t>
            </a:r>
            <a:r>
              <a:rPr lang="ru-RU" sz="2800" dirty="0"/>
              <a:t>градусах. В последнем случае поворот вправо означает положительное </a:t>
            </a:r>
            <a:r>
              <a:rPr lang="ru-RU" sz="2800" dirty="0" err="1" smtClean="0"/>
              <a:t>направ-ление</a:t>
            </a:r>
            <a:r>
              <a:rPr lang="ru-RU" sz="2800" dirty="0" smtClean="0"/>
              <a:t> отсчета</a:t>
            </a:r>
            <a:r>
              <a:rPr lang="ru-RU" sz="2800" dirty="0"/>
              <a:t>, а поворот влево — отрицательное.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1587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Используя в качестве алгоритма вывода алгоритм </a:t>
            </a:r>
            <a:r>
              <a:rPr lang="ru-RU" sz="2800" dirty="0" smtClean="0"/>
              <a:t>Мам-дани</a:t>
            </a:r>
            <a:r>
              <a:rPr lang="ru-RU" sz="2800" dirty="0"/>
              <a:t>, рассмотрим пример его выполнения для случая, когда текущая температура воды на выходе смесителя равна 55 °С. В </a:t>
            </a:r>
            <a:r>
              <a:rPr lang="ru-RU" sz="2800" dirty="0" smtClean="0"/>
              <a:t>этом </a:t>
            </a:r>
            <a:r>
              <a:rPr lang="ru-RU" sz="2800" dirty="0"/>
              <a:t>случае </a:t>
            </a:r>
            <a:r>
              <a:rPr lang="ru-RU" sz="2800" dirty="0" err="1"/>
              <a:t>фаззификация</a:t>
            </a:r>
            <a:r>
              <a:rPr lang="ru-RU" sz="2800" dirty="0"/>
              <a:t> входной </a:t>
            </a:r>
            <a:r>
              <a:rPr lang="ru-RU" sz="2800" dirty="0" err="1" smtClean="0"/>
              <a:t>линг-вистической</a:t>
            </a:r>
            <a:r>
              <a:rPr lang="ru-RU" sz="2800" dirty="0" smtClean="0"/>
              <a:t> </a:t>
            </a:r>
            <a:r>
              <a:rPr lang="ru-RU" sz="2800" dirty="0"/>
              <a:t>переменной приводит к значениям </a:t>
            </a:r>
            <a:r>
              <a:rPr lang="ru-RU" sz="2800" dirty="0" err="1"/>
              <a:t>сте</a:t>
            </a:r>
            <a:r>
              <a:rPr lang="ru-RU" sz="2800" dirty="0"/>
              <a:t>- пеней истинности 0.5 для правил нечетких продукций с номерами 2 и 3. Эти правила </a:t>
            </a:r>
            <a:r>
              <a:rPr lang="ru-RU" sz="2800" dirty="0" smtClean="0"/>
              <a:t>считаются </a:t>
            </a:r>
            <a:r>
              <a:rPr lang="ru-RU" sz="2800" dirty="0"/>
              <a:t>активными и используются в текущем процессе нечеткого вывода.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15530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Все </a:t>
            </a:r>
            <a:r>
              <a:rPr lang="ru-RU" sz="2800" dirty="0"/>
              <a:t>условия в правилах 1—5 заданы в форме нечетких лингвистических </a:t>
            </a:r>
            <a:r>
              <a:rPr lang="ru-RU" sz="2800" dirty="0" smtClean="0"/>
              <a:t>высказываний, поэтому этап </a:t>
            </a:r>
            <a:r>
              <a:rPr lang="ru-RU" sz="2800" dirty="0"/>
              <a:t>их агрегирования тривиален и оставляет степени истинности 0.5 без </a:t>
            </a:r>
            <a:r>
              <a:rPr lang="ru-RU" sz="2800" dirty="0" smtClean="0"/>
              <a:t>изменения.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3810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Следующим этапом нечеткого вывода является </a:t>
            </a:r>
            <a:r>
              <a:rPr lang="ru-RU" sz="2800" dirty="0" err="1" smtClean="0"/>
              <a:t>активиза-ция</a:t>
            </a:r>
            <a:r>
              <a:rPr lang="ru-RU" sz="2800" dirty="0" smtClean="0"/>
              <a:t> </a:t>
            </a:r>
            <a:r>
              <a:rPr lang="ru-RU" sz="2800" dirty="0"/>
              <a:t>заключений в нечетких правилах продукций. </a:t>
            </a:r>
            <a:r>
              <a:rPr lang="ru-RU" sz="2800" dirty="0" smtClean="0"/>
              <a:t>Все </a:t>
            </a:r>
            <a:r>
              <a:rPr lang="ru-RU" sz="2800" dirty="0"/>
              <a:t>заключения правил 1—5 заданы в форме нечетких </a:t>
            </a:r>
            <a:r>
              <a:rPr lang="ru-RU" sz="2800" dirty="0" err="1"/>
              <a:t>лин</a:t>
            </a:r>
            <a:r>
              <a:rPr lang="ru-RU" sz="2800" dirty="0"/>
              <a:t>- </a:t>
            </a:r>
            <a:r>
              <a:rPr lang="ru-RU" sz="2800" dirty="0" err="1"/>
              <a:t>гвистических</a:t>
            </a:r>
            <a:r>
              <a:rPr lang="ru-RU" sz="2800" dirty="0"/>
              <a:t> </a:t>
            </a:r>
            <a:r>
              <a:rPr lang="ru-RU" sz="2800" dirty="0" smtClean="0"/>
              <a:t>высказываний, </a:t>
            </a:r>
            <a:r>
              <a:rPr lang="ru-RU" sz="2800" dirty="0"/>
              <a:t>а весовые коэффициенты правил по умолчанию равны 1, то активизация правил 2 и 3 приводит к нечетким множествам, функции </a:t>
            </a:r>
            <a:r>
              <a:rPr lang="ru-RU" sz="2800" dirty="0" err="1"/>
              <a:t>принад</a:t>
            </a:r>
            <a:r>
              <a:rPr lang="ru-RU" sz="2800" dirty="0"/>
              <a:t>- </a:t>
            </a:r>
            <a:r>
              <a:rPr lang="ru-RU" sz="2800" dirty="0" err="1"/>
              <a:t>лежности</a:t>
            </a:r>
            <a:r>
              <a:rPr lang="ru-RU" sz="2800" dirty="0"/>
              <a:t> которых изображены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2774" t="14546" r="48823" b="19680"/>
          <a:stretch/>
        </p:blipFill>
        <p:spPr>
          <a:xfrm>
            <a:off x="1045028" y="3063757"/>
            <a:ext cx="7416800" cy="37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52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649" t="15140" r="48704" b="25037"/>
          <a:stretch/>
        </p:blipFill>
        <p:spPr>
          <a:xfrm>
            <a:off x="224971" y="2605797"/>
            <a:ext cx="8781143" cy="4150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Аккумулирование заключений нечетких правил </a:t>
            </a:r>
            <a:r>
              <a:rPr lang="ru-RU" sz="2800" dirty="0" err="1" smtClean="0"/>
              <a:t>продук-ций</a:t>
            </a:r>
            <a:r>
              <a:rPr lang="ru-RU" sz="2800" dirty="0" smtClean="0"/>
              <a:t> </a:t>
            </a:r>
            <a:r>
              <a:rPr lang="ru-RU" sz="2800" dirty="0"/>
              <a:t>с использованием операции </a:t>
            </a:r>
            <a:r>
              <a:rPr lang="ru-RU" sz="2800" dirty="0" err="1"/>
              <a:t>max</a:t>
            </a:r>
            <a:r>
              <a:rPr lang="ru-RU" sz="2800" dirty="0"/>
              <a:t>-дизъюнкции для правил 2 и 3 приводит в результате к нечеткому </a:t>
            </a:r>
            <a:r>
              <a:rPr lang="ru-RU" sz="2800" dirty="0" err="1" smtClean="0"/>
              <a:t>множес-тву</a:t>
            </a:r>
            <a:r>
              <a:rPr lang="ru-RU" sz="2800" dirty="0"/>
              <a:t>, функция принадлежности которого изображена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425287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Дефаззификация</a:t>
            </a:r>
            <a:r>
              <a:rPr lang="ru-RU" sz="2800" dirty="0"/>
              <a:t> выходной лингвистической переменной "Угол поворота вентиля </a:t>
            </a:r>
            <a:r>
              <a:rPr lang="ru-RU" sz="2800" dirty="0" smtClean="0"/>
              <a:t>крана</a:t>
            </a:r>
            <a:r>
              <a:rPr lang="ru-RU" sz="2800" dirty="0"/>
              <a:t>" методом центра тяжести для </a:t>
            </a:r>
            <a:r>
              <a:rPr lang="ru-RU" sz="2800" dirty="0" smtClean="0"/>
              <a:t>вычисленных значений </a:t>
            </a:r>
            <a:r>
              <a:rPr lang="ru-RU" sz="2800" dirty="0"/>
              <a:t>функции принадлежности</a:t>
            </a:r>
            <a:r>
              <a:rPr lang="ru-RU" sz="2800" dirty="0" smtClean="0"/>
              <a:t>,, </a:t>
            </a:r>
            <a:r>
              <a:rPr lang="ru-RU" sz="2800" dirty="0"/>
              <a:t>приводит к значению управляющей переменной, равному повороту вентиля крана </a:t>
            </a:r>
            <a:r>
              <a:rPr lang="ru-RU" sz="2800" dirty="0" smtClean="0"/>
              <a:t>вправо </a:t>
            </a:r>
            <a:r>
              <a:rPr lang="ru-RU" sz="2800" dirty="0"/>
              <a:t>на 16° (приближенное значение). Это значение и является результатом решения задачи нечеткого вывода для текущего значения входной лингвистической переменной " </a:t>
            </a:r>
            <a:r>
              <a:rPr lang="ru-RU" sz="2800" dirty="0" smtClean="0"/>
              <a:t>Температура </a:t>
            </a:r>
            <a:r>
              <a:rPr lang="ru-RU" sz="2800" dirty="0"/>
              <a:t>воды".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14" y="3539430"/>
            <a:ext cx="9013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реализации этого алгоритма нечеткого управления необходимо организовать </a:t>
            </a:r>
            <a:r>
              <a:rPr lang="ru-RU" sz="2800" dirty="0" smtClean="0"/>
              <a:t>периодическое </a:t>
            </a:r>
            <a:r>
              <a:rPr lang="ru-RU" sz="2800" dirty="0"/>
              <a:t>измерение температуры воды на выходе смесителя в некоторые дискретные моменты времени. При этом, чем меньше интервал измерения этой температуры, тем выше оказывается точность регулирования температуры воды.</a:t>
            </a:r>
          </a:p>
        </p:txBody>
      </p:sp>
    </p:spTree>
    <p:extLst>
      <p:ext uri="{BB962C8B-B14F-4D97-AF65-F5344CB8AC3E}">
        <p14:creationId xmlns:p14="http://schemas.microsoft.com/office/powerpoint/2010/main" xmlns="" val="152594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Все системы с нечеткой логикой функционируют по одному принципу: показания измерительных приборов </a:t>
            </a:r>
            <a:r>
              <a:rPr lang="ru-RU" sz="2800" dirty="0" err="1"/>
              <a:t>фазифицируются</a:t>
            </a:r>
            <a:r>
              <a:rPr lang="ru-RU" sz="2800" dirty="0"/>
              <a:t> (переводятся в нечеткий формат), обрабатываются, </a:t>
            </a:r>
            <a:r>
              <a:rPr lang="ru-RU" sz="2800" dirty="0" err="1"/>
              <a:t>дефазифицируются</a:t>
            </a:r>
            <a:r>
              <a:rPr lang="ru-RU" sz="2800" dirty="0"/>
              <a:t> и в виде привычных сигналов подаются на исполнительные устройства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4676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Пример.</a:t>
            </a:r>
            <a:r>
              <a:rPr lang="ru-RU" sz="2800" dirty="0" smtClean="0"/>
              <a:t> </a:t>
            </a:r>
            <a:r>
              <a:rPr lang="ru-RU" sz="2800" dirty="0"/>
              <a:t>Для системы управления клапаном выбраны на этапе </a:t>
            </a:r>
            <a:r>
              <a:rPr lang="ru-RU" sz="2800" dirty="0" err="1"/>
              <a:t>фазификации</a:t>
            </a:r>
            <a:r>
              <a:rPr lang="ru-RU" sz="2800" dirty="0"/>
              <a:t> следующие графики </a:t>
            </a:r>
            <a:r>
              <a:rPr lang="ru-RU" sz="2800" dirty="0" smtClean="0"/>
              <a:t>параметров</a:t>
            </a:r>
            <a:endParaRPr lang="ru-RU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949821"/>
            <a:ext cx="12681766" cy="70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213" t="46153" r="11964" b="12537"/>
          <a:stretch>
            <a:fillRect/>
          </a:stretch>
        </p:blipFill>
        <p:spPr bwMode="auto">
          <a:xfrm>
            <a:off x="0" y="3407022"/>
            <a:ext cx="8858677" cy="30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46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213" t="20512" r="13885" b="37253"/>
          <a:stretch>
            <a:fillRect/>
          </a:stretch>
        </p:blipFill>
        <p:spPr bwMode="auto">
          <a:xfrm>
            <a:off x="-19003" y="0"/>
            <a:ext cx="9163004" cy="30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56" y="3149601"/>
            <a:ext cx="90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блоке выработки решения формулируется и </a:t>
            </a:r>
            <a:r>
              <a:rPr lang="ru-RU" sz="2800" dirty="0" err="1" smtClean="0"/>
              <a:t>исполня-ется</a:t>
            </a:r>
            <a:r>
              <a:rPr lang="ru-RU" sz="2800" dirty="0" smtClean="0"/>
              <a:t> </a:t>
            </a:r>
            <a:r>
              <a:rPr lang="ru-RU" sz="2800" dirty="0"/>
              <a:t>правило </a:t>
            </a:r>
            <a:r>
              <a:rPr lang="en-US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: </a:t>
            </a:r>
            <a:r>
              <a:rPr lang="ru-RU" sz="2800" b="1" dirty="0"/>
              <a:t>ЕСЛИ </a:t>
            </a:r>
            <a:r>
              <a:rPr lang="ru-RU" sz="2800" dirty="0"/>
              <a:t>давление </a:t>
            </a:r>
            <a:r>
              <a:rPr lang="en-US" sz="2800" i="1" dirty="0"/>
              <a:t>x</a:t>
            </a:r>
            <a:r>
              <a:rPr lang="ru-RU" sz="2800" baseline="-25000" dirty="0"/>
              <a:t>1 </a:t>
            </a:r>
            <a:r>
              <a:rPr lang="ru-RU" sz="2800" dirty="0"/>
              <a:t>=</a:t>
            </a:r>
            <a:r>
              <a:rPr lang="ru-RU" sz="2800" baseline="-25000" dirty="0"/>
              <a:t> </a:t>
            </a:r>
            <a:r>
              <a:rPr lang="ru-RU" sz="2800" dirty="0"/>
              <a:t>2,5 Па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= µ = 0,5 и температура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= 17</a:t>
            </a:r>
            <a:r>
              <a:rPr lang="ru-RU" sz="2800" dirty="0">
                <a:sym typeface="Symbol" panose="05050102010706020507" pitchFamily="18" charset="2"/>
              </a:rPr>
              <a:t></a:t>
            </a:r>
            <a:r>
              <a:rPr lang="en-US" sz="2800" dirty="0"/>
              <a:t>C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= µ = 0,3, </a:t>
            </a:r>
            <a:r>
              <a:rPr lang="ru-RU" sz="2800" dirty="0" smtClean="0"/>
              <a:t>  </a:t>
            </a:r>
            <a:r>
              <a:rPr lang="ru-RU" sz="2800" b="1" dirty="0"/>
              <a:t>ТО</a:t>
            </a:r>
            <a:r>
              <a:rPr lang="ru-RU" sz="2800" dirty="0"/>
              <a:t> клапан открывается широко,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 = µ = 0,3 </a:t>
            </a:r>
          </a:p>
        </p:txBody>
      </p:sp>
    </p:spTree>
    <p:extLst>
      <p:ext uri="{BB962C8B-B14F-4D97-AF65-F5344CB8AC3E}">
        <p14:creationId xmlns:p14="http://schemas.microsoft.com/office/powerpoint/2010/main" xmlns="" val="95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14" t="44730" r="12292" b="18803"/>
          <a:stretch>
            <a:fillRect/>
          </a:stretch>
        </p:blipFill>
        <p:spPr bwMode="auto">
          <a:xfrm>
            <a:off x="0" y="0"/>
            <a:ext cx="9144000" cy="29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9828" y="3060036"/>
            <a:ext cx="898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Принятие решения по первому </a:t>
            </a:r>
            <a:r>
              <a:rPr lang="ru-RU" sz="2800" b="1" dirty="0" smtClean="0"/>
              <a:t>правилу</a:t>
            </a:r>
            <a:endParaRPr lang="ru-RU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78822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Второе правилу </a:t>
            </a:r>
            <a:r>
              <a:rPr lang="en-US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: ЕСЛИ давление </a:t>
            </a:r>
            <a:r>
              <a:rPr lang="en-US" sz="2800" i="1" dirty="0"/>
              <a:t>x</a:t>
            </a:r>
            <a:r>
              <a:rPr lang="ru-RU" sz="2800" baseline="-25000" dirty="0"/>
              <a:t>1 </a:t>
            </a:r>
            <a:r>
              <a:rPr lang="ru-RU" sz="2800" dirty="0"/>
              <a:t>=</a:t>
            </a:r>
            <a:r>
              <a:rPr lang="ru-RU" sz="2800" baseline="-25000" dirty="0"/>
              <a:t> </a:t>
            </a:r>
            <a:r>
              <a:rPr lang="ru-RU" sz="2800" dirty="0"/>
              <a:t>2,5 Па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= µ = 0,2 и температура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= 17</a:t>
            </a:r>
            <a:r>
              <a:rPr lang="ru-RU" sz="2800" dirty="0">
                <a:sym typeface="Symbol" panose="05050102010706020507" pitchFamily="18" charset="2"/>
              </a:rPr>
              <a:t></a:t>
            </a:r>
            <a:r>
              <a:rPr lang="en-US" sz="2800" dirty="0"/>
              <a:t>C </a:t>
            </a:r>
            <a:r>
              <a:rPr lang="ru-RU" sz="2800" dirty="0"/>
              <a:t>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= µ = 0,5, ТО клапан открывается по среднему графику,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 = µ = 0,2. </a:t>
            </a:r>
          </a:p>
        </p:txBody>
      </p:sp>
    </p:spTree>
    <p:extLst>
      <p:ext uri="{BB962C8B-B14F-4D97-AF65-F5344CB8AC3E}">
        <p14:creationId xmlns:p14="http://schemas.microsoft.com/office/powerpoint/2010/main" xmlns="" val="11980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Зададим нечеткое множество мужчин «среднего роста». Здесь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ru-RU" sz="2800" dirty="0"/>
              <a:t> — рост мужчины в см. </a:t>
            </a:r>
            <a:endParaRPr lang="ru-RU" sz="2800" dirty="0" smtClean="0"/>
          </a:p>
          <a:p>
            <a:r>
              <a:rPr lang="ru-RU" sz="2800" dirty="0" smtClean="0"/>
              <a:t>Тогда </a:t>
            </a:r>
            <a:r>
              <a:rPr lang="ru-RU" sz="2800" i="1" dirty="0"/>
              <a:t>А</a:t>
            </a:r>
            <a:r>
              <a:rPr lang="ru-RU" sz="2800" dirty="0"/>
              <a:t> = {µ</a:t>
            </a:r>
            <a:r>
              <a:rPr lang="en-US" sz="2800" baseline="-25000" dirty="0" err="1"/>
              <a:t>i</a:t>
            </a:r>
            <a:r>
              <a:rPr lang="ru-RU" sz="2800" dirty="0"/>
              <a:t> /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i</a:t>
            </a:r>
            <a:r>
              <a:rPr lang="ru-RU" sz="2800" dirty="0"/>
              <a:t>} ~ {0/155, 0,1/160, 0,3/165, 0,8/170, 1/175, 1/180, 0,5/185, 0/190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4661" y="1887801"/>
            <a:ext cx="888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Характеристики нечетких </a:t>
            </a:r>
            <a:r>
              <a:rPr lang="ru-RU" sz="2800" b="1" dirty="0" smtClean="0"/>
              <a:t>множеств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742" y="2315282"/>
            <a:ext cx="9041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ru-RU" sz="2800" i="1" dirty="0"/>
              <a:t>A</a:t>
            </a:r>
            <a:r>
              <a:rPr lang="ru-RU" sz="2800" dirty="0"/>
              <a:t> — нечеткое множество с элементами из </a:t>
            </a:r>
            <a:r>
              <a:rPr lang="ru-RU" sz="2800" dirty="0" err="1" smtClean="0"/>
              <a:t>универ</a:t>
            </a:r>
            <a:r>
              <a:rPr lang="ru-RU" sz="2800" dirty="0" smtClean="0"/>
              <a:t>-сального </a:t>
            </a:r>
            <a:r>
              <a:rPr lang="ru-RU" sz="2800" dirty="0"/>
              <a:t>множества </a:t>
            </a:r>
            <a:r>
              <a:rPr lang="en-US" sz="2800" i="1" dirty="0"/>
              <a:t>U</a:t>
            </a:r>
            <a:r>
              <a:rPr lang="ru-RU" sz="2800" dirty="0"/>
              <a:t> и множеством принадлежностей </a:t>
            </a:r>
            <a:r>
              <a:rPr lang="ru-RU" sz="2800" i="1" dirty="0"/>
              <a:t>M</a:t>
            </a:r>
            <a:r>
              <a:rPr lang="ru-RU" sz="2800" dirty="0"/>
              <a:t> = [0; 1</a:t>
            </a:r>
            <a:r>
              <a:rPr lang="ru-RU" sz="2800" dirty="0" smtClean="0"/>
              <a:t>].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36306" y="3700277"/>
            <a:ext cx="8887146" cy="108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2742" y="3700277"/>
            <a:ext cx="90412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Величина                      </a:t>
            </a:r>
            <a:r>
              <a:rPr lang="ru-RU" sz="2800" dirty="0"/>
              <a:t>называется </a:t>
            </a:r>
            <a:r>
              <a:rPr lang="ru-RU" sz="2800" b="1" dirty="0"/>
              <a:t>высотой</a:t>
            </a:r>
            <a:r>
              <a:rPr lang="ru-RU" sz="2800" dirty="0"/>
              <a:t> нечеткого </a:t>
            </a:r>
            <a:r>
              <a:rPr lang="ru-RU" sz="2800" dirty="0" err="1" smtClean="0"/>
              <a:t>мно-жества</a:t>
            </a:r>
            <a:r>
              <a:rPr lang="ru-RU" sz="2800" dirty="0" smtClean="0"/>
              <a:t> </a:t>
            </a:r>
            <a:r>
              <a:rPr lang="ru-RU" sz="2800" i="1" dirty="0"/>
              <a:t>A</a:t>
            </a:r>
            <a:r>
              <a:rPr lang="ru-RU" sz="2800" dirty="0"/>
              <a:t>. </a:t>
            </a:r>
            <a:r>
              <a:rPr lang="ru-RU" sz="2800" dirty="0" smtClean="0"/>
              <a:t>           (Верхняя граница µ</a:t>
            </a:r>
            <a:r>
              <a:rPr lang="ru-RU" sz="2800" baseline="-25000" dirty="0" smtClean="0"/>
              <a:t>A</a:t>
            </a:r>
            <a:r>
              <a:rPr lang="ru-RU" sz="2800" dirty="0" smtClean="0"/>
              <a:t>(</a:t>
            </a:r>
            <a:r>
              <a:rPr lang="ru-RU" sz="2800" i="1" dirty="0" err="1" smtClean="0"/>
              <a:t>x</a:t>
            </a:r>
            <a:r>
              <a:rPr lang="ru-RU" sz="2800" smtClean="0"/>
              <a:t>)).</a:t>
            </a:r>
            <a:endParaRPr lang="ru-RU" sz="2800" dirty="0" smtClean="0"/>
          </a:p>
          <a:p>
            <a:r>
              <a:rPr lang="ru-RU" sz="2800" dirty="0" smtClean="0"/>
              <a:t>Множество </a:t>
            </a:r>
            <a:r>
              <a:rPr lang="ru-RU" sz="2800" i="1" dirty="0"/>
              <a:t>A</a:t>
            </a:r>
            <a:r>
              <a:rPr lang="ru-RU" sz="2800" dirty="0"/>
              <a:t> — </a:t>
            </a:r>
            <a:r>
              <a:rPr lang="ru-RU" sz="2800" b="1" dirty="0"/>
              <a:t>нормальное</a:t>
            </a:r>
            <a:r>
              <a:rPr lang="ru-RU" sz="2800" dirty="0"/>
              <a:t>, если его высота равна 1, или верхняя граница функции принадлежности равна 1 (µ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1). 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3544584" y="14440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4102193"/>
              </p:ext>
            </p:extLst>
          </p:nvPr>
        </p:nvGraphicFramePr>
        <p:xfrm>
          <a:off x="1789043" y="3657599"/>
          <a:ext cx="1669774" cy="768627"/>
        </p:xfrm>
        <a:graphic>
          <a:graphicData uri="http://schemas.openxmlformats.org/presentationml/2006/ole">
            <p:oleObj spid="_x0000_s1045" r:id="rId3" imgW="583947" imgH="304668" progId="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2742" y="5969285"/>
            <a:ext cx="9020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При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&lt; 1 нечеткое множество </a:t>
            </a:r>
            <a:r>
              <a:rPr lang="ru-RU" sz="2800" b="1" dirty="0"/>
              <a:t>субнормальное</a:t>
            </a:r>
            <a:r>
              <a:rPr lang="ru-RU" sz="2800" dirty="0"/>
              <a:t>.</a:t>
            </a:r>
          </a:p>
          <a:p>
            <a:pPr hangingPunct="0"/>
            <a:r>
              <a:rPr lang="ru-RU" sz="2800" dirty="0"/>
              <a:t>Нечеткое множество </a:t>
            </a:r>
            <a:r>
              <a:rPr lang="ru-RU" sz="2800" b="1" dirty="0"/>
              <a:t>пусто</a:t>
            </a:r>
            <a:r>
              <a:rPr lang="ru-RU" sz="2800" dirty="0"/>
              <a:t>, если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0. </a:t>
            </a:r>
          </a:p>
        </p:txBody>
      </p:sp>
    </p:spTree>
    <p:extLst>
      <p:ext uri="{BB962C8B-B14F-4D97-AF65-F5344CB8AC3E}">
        <p14:creationId xmlns:p14="http://schemas.microsoft.com/office/powerpoint/2010/main" xmlns="" val="33791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71" t="16524" r="13416" b="46606"/>
          <a:stretch>
            <a:fillRect/>
          </a:stretch>
        </p:blipFill>
        <p:spPr bwMode="auto">
          <a:xfrm>
            <a:off x="0" y="0"/>
            <a:ext cx="8948058" cy="298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2982686"/>
            <a:ext cx="902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/>
              <a:t>Принятие решения по второму правилу</a:t>
            </a:r>
            <a:endParaRPr lang="ru-RU" sz="28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026" t="54832" r="13416" b="15385"/>
          <a:stretch>
            <a:fillRect/>
          </a:stretch>
        </p:blipFill>
        <p:spPr bwMode="auto">
          <a:xfrm>
            <a:off x="904648" y="3505906"/>
            <a:ext cx="3944445" cy="335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49093" y="5965372"/>
            <a:ext cx="388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/>
              <a:t>Объединение правил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2379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17" t="46153" r="50935" b="30199"/>
          <a:stretch>
            <a:fillRect/>
          </a:stretch>
        </p:blipFill>
        <p:spPr bwMode="auto">
          <a:xfrm>
            <a:off x="1311048" y="104775"/>
            <a:ext cx="6235006" cy="2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7714" y="2699657"/>
            <a:ext cx="875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/>
              <a:t>Центр тяжести нечеткого множества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037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Практическое применение нечеткой логики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1771" y="3855534"/>
            <a:ext cx="91440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1994 г. Б.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Коско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доказал теорему о нечеткой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аппрокси-мации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согласно которой любая математическая система может быть представлена средствами нечеткой логики.</a:t>
            </a:r>
            <a:endParaRPr lang="ru-RU" altLang="ru-RU" sz="2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Нечеткое управление, реализованное с помощью нечет-кой логики, позволяет получить конкретные результаты там, где процессы не поддаются математическому моделированию.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90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1975 г. Э.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Мамдани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 предложил нечеткий контроллер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для подачи воздуха в камеру внутреннего сгорания.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1982 г. О.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Холмблад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и Н.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Остергад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разрабатывают первый промышленный нечеткий контроллер обжига цемента. 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2110711"/>
            <a:ext cx="898434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Появились и другие успешные применения.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1990 г. правительство Японии профинансировало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5-летнюю программу по нечеткой логике, включающую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разные проекты — от экологии и предсказания земле-трясений до автоматизированных систем управления технологическим процессом. 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48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компаний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объединен-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ными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усилиями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создали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LIFE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Laboratory for international fuzzy engineering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).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473005"/>
            <a:ext cx="885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Сейчас Япония по-прежнему лидирует в области использования нечеткой логики и имеет более 5000 «нечетких» патентов (США — менее 2000). </a:t>
            </a:r>
          </a:p>
        </p:txBody>
      </p:sp>
    </p:spTree>
    <p:extLst>
      <p:ext uri="{BB962C8B-B14F-4D97-AF65-F5344CB8AC3E}">
        <p14:creationId xmlns:p14="http://schemas.microsoft.com/office/powerpoint/2010/main" xmlns="" val="15155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США развитие нечеткой логики в основном пошло по пути создания систем для большого бизнеса и военных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5410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 smtClean="0"/>
              <a:t>Примеры </a:t>
            </a:r>
            <a:r>
              <a:rPr lang="ru-RU" sz="2800" dirty="0"/>
              <a:t>использования нечеткой логики в системах управления и в экспертных системах: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821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автоматическое управление воротами плотины на гидроэлектростанциях (</a:t>
            </a:r>
            <a:r>
              <a:rPr lang="ru-RU" sz="2800" i="1" dirty="0" err="1"/>
              <a:t>Tokio</a:t>
            </a:r>
            <a:r>
              <a:rPr lang="ru-RU" sz="2800" i="1" dirty="0"/>
              <a:t> </a:t>
            </a:r>
            <a:r>
              <a:rPr lang="ru-RU" sz="2800" i="1" dirty="0" err="1"/>
              <a:t>Electric</a:t>
            </a:r>
            <a:r>
              <a:rPr lang="ru-RU" sz="2800" i="1" dirty="0"/>
              <a:t> </a:t>
            </a:r>
            <a:r>
              <a:rPr lang="ru-RU" sz="2800" i="1" dirty="0" err="1"/>
              <a:t>Pow</a:t>
            </a:r>
            <a:r>
              <a:rPr lang="ru-RU" sz="2800" dirty="0" smtClean="0"/>
              <a:t>.);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86232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роботами (</a:t>
            </a:r>
            <a:r>
              <a:rPr lang="ru-RU" sz="2800" i="1" dirty="0" err="1"/>
              <a:t>Hirota</a:t>
            </a:r>
            <a:r>
              <a:rPr lang="ru-RU" sz="2800" i="1" dirty="0"/>
              <a:t>, </a:t>
            </a:r>
            <a:r>
              <a:rPr lang="ru-RU" sz="2800" i="1" dirty="0" err="1"/>
              <a:t>Fuji</a:t>
            </a:r>
            <a:r>
              <a:rPr lang="ru-RU" sz="2800" i="1" dirty="0"/>
              <a:t> </a:t>
            </a:r>
            <a:r>
              <a:rPr lang="ru-RU" sz="2800" i="1" dirty="0" err="1"/>
              <a:t>Electric</a:t>
            </a:r>
            <a:r>
              <a:rPr lang="ru-RU" sz="2800" i="1" dirty="0"/>
              <a:t>, </a:t>
            </a:r>
            <a:r>
              <a:rPr lang="ru-RU" sz="2800" i="1" dirty="0" err="1"/>
              <a:t>Toshiba</a:t>
            </a:r>
            <a:r>
              <a:rPr lang="ru-RU" sz="2800" i="1" dirty="0"/>
              <a:t>, </a:t>
            </a:r>
            <a:r>
              <a:rPr lang="ru-RU" sz="2800" i="1" dirty="0" err="1"/>
              <a:t>Omron</a:t>
            </a:r>
            <a:r>
              <a:rPr lang="ru-RU" sz="2800" dirty="0"/>
              <a:t>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6428"/>
            <a:ext cx="894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телекамерами при трансляции (</a:t>
            </a:r>
            <a:r>
              <a:rPr lang="ru-RU" sz="2800" i="1" dirty="0" err="1"/>
              <a:t>Omron</a:t>
            </a:r>
            <a:r>
              <a:rPr lang="ru-RU" sz="2800" dirty="0"/>
              <a:t>);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339648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замена экспертов при анализе работы биржи (</a:t>
            </a:r>
            <a:r>
              <a:rPr lang="ru-RU" sz="2800" i="1" dirty="0" err="1"/>
              <a:t>Yamaichi</a:t>
            </a:r>
            <a:r>
              <a:rPr lang="ru-RU" sz="2800" i="1" dirty="0"/>
              <a:t>, </a:t>
            </a:r>
            <a:r>
              <a:rPr lang="ru-RU" sz="2800" i="1" dirty="0" err="1"/>
              <a:t>Hitachi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1600" y="6179126"/>
            <a:ext cx="904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автомобильными двигателями (</a:t>
            </a:r>
            <a:r>
              <a:rPr lang="ru-RU" sz="2800" i="1" dirty="0" err="1"/>
              <a:t>Nissan</a:t>
            </a:r>
            <a:r>
              <a:rPr lang="ru-RU" sz="2800" dirty="0"/>
              <a:t>);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" y="5293755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Предотвращение </a:t>
            </a:r>
            <a:r>
              <a:rPr lang="ru-RU" sz="2800" dirty="0"/>
              <a:t>температурных </a:t>
            </a:r>
            <a:r>
              <a:rPr lang="ru-RU" sz="2800" dirty="0" smtClean="0"/>
              <a:t>флуктуаций </a:t>
            </a:r>
            <a:r>
              <a:rPr lang="ru-RU" sz="2800" dirty="0"/>
              <a:t>в </a:t>
            </a:r>
            <a:r>
              <a:rPr lang="ru-RU" sz="2800" dirty="0" err="1" smtClean="0"/>
              <a:t>систе</a:t>
            </a:r>
            <a:r>
              <a:rPr lang="ru-RU" sz="2800" dirty="0" smtClean="0"/>
              <a:t>-мах кондиционирования воздуха </a:t>
            </a:r>
            <a:r>
              <a:rPr lang="ru-RU" sz="2800" i="1" dirty="0" err="1" smtClean="0"/>
              <a:t>Mitsubishi</a:t>
            </a:r>
            <a:r>
              <a:rPr lang="ru-RU" sz="2800" i="1" dirty="0" smtClean="0"/>
              <a:t>, </a:t>
            </a:r>
            <a:r>
              <a:rPr lang="ru-RU" sz="2800" dirty="0" err="1"/>
              <a:t>Sharp</a:t>
            </a:r>
            <a:r>
              <a:rPr lang="ru-RU" sz="2800" dirty="0"/>
              <a:t>)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7652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911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оптимизация промышленных систем управления (</a:t>
            </a:r>
            <a:r>
              <a:rPr lang="ru-RU" sz="2800" i="1" dirty="0" err="1"/>
              <a:t>Aptronix</a:t>
            </a:r>
            <a:r>
              <a:rPr lang="ru-RU" sz="2800" i="1" dirty="0"/>
              <a:t>, </a:t>
            </a:r>
            <a:r>
              <a:rPr lang="ru-RU" sz="2800" i="1" dirty="0" err="1"/>
              <a:t>Omron</a:t>
            </a:r>
            <a:r>
              <a:rPr lang="ru-RU" sz="2800" i="1" dirty="0"/>
              <a:t>, </a:t>
            </a:r>
            <a:r>
              <a:rPr lang="ru-RU" sz="2800" i="1" dirty="0" err="1"/>
              <a:t>Meiden</a:t>
            </a:r>
            <a:r>
              <a:rPr lang="ru-RU" sz="2800" i="1" dirty="0"/>
              <a:t>, </a:t>
            </a:r>
            <a:r>
              <a:rPr lang="ru-RU" sz="2800" i="1" dirty="0" err="1"/>
              <a:t>Sha</a:t>
            </a:r>
            <a:r>
              <a:rPr lang="ru-RU" sz="2800" i="1" dirty="0"/>
              <a:t>, </a:t>
            </a:r>
            <a:r>
              <a:rPr lang="ru-RU" sz="2800" i="1" dirty="0" err="1"/>
              <a:t>Micom</a:t>
            </a:r>
            <a:r>
              <a:rPr lang="ru-RU" sz="2800" i="1" dirty="0"/>
              <a:t>, </a:t>
            </a:r>
            <a:r>
              <a:rPr lang="ru-RU" sz="2800" i="1" dirty="0" err="1"/>
              <a:t>Mitsubishi</a:t>
            </a:r>
            <a:r>
              <a:rPr lang="ru-RU" sz="2800" i="1" dirty="0"/>
              <a:t>, </a:t>
            </a:r>
            <a:r>
              <a:rPr lang="ru-RU" sz="2800" i="1" dirty="0" err="1"/>
              <a:t>Nisshin-Denki</a:t>
            </a:r>
            <a:r>
              <a:rPr lang="ru-RU" sz="2800" i="1" dirty="0"/>
              <a:t>, </a:t>
            </a:r>
            <a:r>
              <a:rPr lang="ru-RU" sz="2800" i="1" dirty="0" err="1"/>
              <a:t>Oku-Electronics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1242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приводом в производстве полупроводников </a:t>
            </a:r>
            <a:r>
              <a:rPr lang="ru-RU" sz="2800" dirty="0" err="1"/>
              <a:t>wafer-steppers</a:t>
            </a:r>
            <a:r>
              <a:rPr lang="ru-RU" sz="2800" dirty="0"/>
              <a:t> (</a:t>
            </a:r>
            <a:r>
              <a:rPr lang="ru-RU" sz="2800" i="1" dirty="0" err="1"/>
              <a:t>Canon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2036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планирование автобусных расписаний (</a:t>
            </a:r>
            <a:r>
              <a:rPr lang="ru-RU" sz="2800" i="1" dirty="0" err="1"/>
              <a:t>Toshiba</a:t>
            </a:r>
            <a:r>
              <a:rPr lang="ru-RU" sz="2800" i="1" dirty="0"/>
              <a:t>, </a:t>
            </a:r>
            <a:r>
              <a:rPr lang="ru-RU" sz="2800" i="1" dirty="0" err="1"/>
              <a:t>Nippon-System</a:t>
            </a:r>
            <a:r>
              <a:rPr lang="ru-RU" sz="2800" i="1" dirty="0"/>
              <a:t>, </a:t>
            </a:r>
            <a:r>
              <a:rPr lang="ru-RU" sz="2800" i="1" dirty="0" err="1"/>
              <a:t>Keihan-Express</a:t>
            </a:r>
            <a:r>
              <a:rPr lang="ru-RU" sz="2800" dirty="0"/>
              <a:t>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744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архивации документов (</a:t>
            </a:r>
            <a:r>
              <a:rPr lang="ru-RU" sz="2800" i="1" dirty="0" err="1"/>
              <a:t>Mitsubishi</a:t>
            </a:r>
            <a:r>
              <a:rPr lang="ru-RU" sz="2800" i="1" dirty="0"/>
              <a:t> </a:t>
            </a:r>
            <a:r>
              <a:rPr lang="ru-RU" sz="2800" i="1" dirty="0" err="1"/>
              <a:t>Elec</a:t>
            </a:r>
            <a:r>
              <a:rPr lang="ru-RU" sz="2800" i="1" dirty="0" smtClean="0"/>
              <a:t>.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697693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прогнозирования землетрясений </a:t>
            </a:r>
            <a:r>
              <a:rPr lang="en-US" sz="2800" dirty="0"/>
              <a:t>(</a:t>
            </a:r>
            <a:r>
              <a:rPr lang="en-US" sz="2800" i="1" dirty="0"/>
              <a:t>Inst. of Seismology Bureau of Metrology, Japan</a:t>
            </a:r>
            <a:r>
              <a:rPr lang="en-US" sz="2800" dirty="0" smtClean="0"/>
              <a:t>);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651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  диагностика </a:t>
            </a:r>
            <a:r>
              <a:rPr lang="ru-RU" sz="2800" dirty="0"/>
              <a:t>онкологии (</a:t>
            </a:r>
            <a:r>
              <a:rPr lang="ru-RU" sz="2800" i="1" dirty="0" err="1"/>
              <a:t>Kawasaki</a:t>
            </a:r>
            <a:r>
              <a:rPr lang="ru-RU" sz="2800" i="1" dirty="0"/>
              <a:t> </a:t>
            </a:r>
            <a:r>
              <a:rPr lang="ru-RU" sz="2800" i="1" dirty="0" err="1"/>
              <a:t>Medical</a:t>
            </a:r>
            <a:r>
              <a:rPr lang="ru-RU" sz="2800" i="1" dirty="0"/>
              <a:t> </a:t>
            </a:r>
            <a:r>
              <a:rPr lang="ru-RU" sz="2800" i="1" dirty="0" err="1"/>
              <a:t>School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28320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рукописных символов (</a:t>
            </a:r>
            <a:r>
              <a:rPr lang="ru-RU" sz="2800" i="1" dirty="0" err="1"/>
              <a:t>Sony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4514" y="5956868"/>
            <a:ext cx="9129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моделирование судебных процессов (</a:t>
            </a:r>
            <a:r>
              <a:rPr lang="ru-RU" sz="2800" i="1" dirty="0" err="1"/>
              <a:t>Meihi</a:t>
            </a:r>
            <a:r>
              <a:rPr lang="ru-RU" sz="2800" i="1" dirty="0"/>
              <a:t> </a:t>
            </a:r>
            <a:r>
              <a:rPr lang="ru-RU" sz="2800" i="1" dirty="0" err="1"/>
              <a:t>Gakuin</a:t>
            </a:r>
            <a:r>
              <a:rPr lang="ru-RU" sz="2800" i="1" dirty="0"/>
              <a:t> </a:t>
            </a:r>
            <a:r>
              <a:rPr lang="ru-RU" sz="2800" i="1" dirty="0" err="1"/>
              <a:t>Univ</a:t>
            </a:r>
            <a:r>
              <a:rPr lang="ru-RU" sz="2800" i="1" dirty="0"/>
              <a:t>, </a:t>
            </a:r>
            <a:r>
              <a:rPr lang="ru-RU" sz="2800" i="1" dirty="0" err="1"/>
              <a:t>Nagoy</a:t>
            </a:r>
            <a:r>
              <a:rPr lang="ru-RU" sz="2800" i="1" dirty="0"/>
              <a:t> </a:t>
            </a:r>
            <a:r>
              <a:rPr lang="ru-RU" sz="2800" i="1" dirty="0" err="1"/>
              <a:t>Univ</a:t>
            </a:r>
            <a:r>
              <a:rPr lang="ru-RU" sz="2800" dirty="0" smtClean="0"/>
              <a:t>.);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41108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автоматизированного проектирования производственных процессов (</a:t>
            </a:r>
            <a:r>
              <a:rPr lang="ru-RU" sz="2800" i="1" dirty="0" err="1"/>
              <a:t>Aptronix</a:t>
            </a:r>
            <a:r>
              <a:rPr lang="ru-RU" sz="2800" i="1" dirty="0"/>
              <a:t>, </a:t>
            </a:r>
            <a:r>
              <a:rPr lang="ru-RU" sz="2800" i="1" dirty="0" err="1"/>
              <a:t>Harima</a:t>
            </a:r>
            <a:r>
              <a:rPr lang="ru-RU" sz="2800" i="1" dirty="0"/>
              <a:t>, </a:t>
            </a:r>
            <a:r>
              <a:rPr lang="ru-RU" sz="2800" i="1" dirty="0" err="1"/>
              <a:t>Ishikawajima</a:t>
            </a:r>
            <a:r>
              <a:rPr lang="ru-RU" sz="2800" i="1" dirty="0"/>
              <a:t>-OC </a:t>
            </a:r>
            <a:r>
              <a:rPr lang="ru-RU" sz="2800" i="1" dirty="0" err="1"/>
              <a:t>Engeneering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18561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скоростью линий и температурой при производстве стали (</a:t>
            </a:r>
            <a:r>
              <a:rPr lang="ru-RU" sz="2800" i="1" dirty="0" err="1"/>
              <a:t>Kawasaki</a:t>
            </a:r>
            <a:r>
              <a:rPr lang="ru-RU" sz="2800" i="1" dirty="0"/>
              <a:t> </a:t>
            </a:r>
            <a:r>
              <a:rPr lang="ru-RU" sz="2800" i="1" dirty="0" err="1"/>
              <a:t>Steel</a:t>
            </a:r>
            <a:r>
              <a:rPr lang="ru-RU" sz="2800" i="1" dirty="0"/>
              <a:t>, </a:t>
            </a:r>
            <a:r>
              <a:rPr lang="ru-RU" sz="2800" i="1" dirty="0" err="1"/>
              <a:t>New-Nippon</a:t>
            </a:r>
            <a:r>
              <a:rPr lang="ru-RU" sz="2800" i="1" dirty="0"/>
              <a:t> </a:t>
            </a:r>
            <a:r>
              <a:rPr lang="ru-RU" sz="2800" i="1" dirty="0" err="1"/>
              <a:t>Steel</a:t>
            </a:r>
            <a:r>
              <a:rPr lang="ru-RU" sz="2800" i="1" dirty="0"/>
              <a:t>, NKK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66001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метрополитенами для повышения удобства вождения, точности остановки и экономии энергии (</a:t>
            </a:r>
            <a:r>
              <a:rPr lang="ru-RU" sz="2800" i="1" dirty="0" err="1"/>
              <a:t>Hitachi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0146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оптимизация потребления бензина в автомобилях (</a:t>
            </a:r>
            <a:r>
              <a:rPr lang="ru-RU" sz="2800" i="1" dirty="0"/>
              <a:t>NOK, </a:t>
            </a:r>
            <a:r>
              <a:rPr lang="ru-RU" sz="2800" i="1" dirty="0" err="1"/>
              <a:t>Nippon</a:t>
            </a:r>
            <a:r>
              <a:rPr lang="ru-RU" sz="2800" i="1" dirty="0"/>
              <a:t> </a:t>
            </a:r>
            <a:r>
              <a:rPr lang="ru-RU" sz="2800" i="1" dirty="0" err="1"/>
              <a:t>Denki</a:t>
            </a:r>
            <a:r>
              <a:rPr lang="ru-RU" sz="2800" i="1" dirty="0"/>
              <a:t> </a:t>
            </a:r>
            <a:r>
              <a:rPr lang="ru-RU" sz="2800" i="1" dirty="0" err="1"/>
              <a:t>Tools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95557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повышение чувствительности и эффективности управления лифтами (</a:t>
            </a:r>
            <a:r>
              <a:rPr lang="ru-RU" sz="2800" i="1" dirty="0" err="1"/>
              <a:t>Fujitec</a:t>
            </a:r>
            <a:r>
              <a:rPr lang="ru-RU" sz="2800" i="1" dirty="0"/>
              <a:t>, </a:t>
            </a:r>
            <a:r>
              <a:rPr lang="ru-RU" sz="2800" i="1" dirty="0" err="1"/>
              <a:t>Hitachi</a:t>
            </a:r>
            <a:r>
              <a:rPr lang="ru-RU" sz="2800" i="1" dirty="0"/>
              <a:t>, </a:t>
            </a:r>
            <a:r>
              <a:rPr lang="ru-RU" sz="2800" i="1" dirty="0" err="1"/>
              <a:t>Toshiba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84616"/>
            <a:ext cx="895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повышение безопасности ядерных реакторов (</a:t>
            </a:r>
            <a:r>
              <a:rPr lang="ru-RU" sz="2800" i="1" dirty="0" err="1"/>
              <a:t>Hitachi</a:t>
            </a:r>
            <a:r>
              <a:rPr lang="ru-RU" sz="2800" i="1" dirty="0"/>
              <a:t>, </a:t>
            </a:r>
            <a:r>
              <a:rPr lang="ru-RU" sz="2800" i="1" dirty="0" err="1"/>
              <a:t>Bernard</a:t>
            </a:r>
            <a:r>
              <a:rPr lang="ru-RU" sz="2800" i="1" dirty="0"/>
              <a:t>, </a:t>
            </a:r>
            <a:r>
              <a:rPr lang="ru-RU" sz="2800" i="1" dirty="0" err="1"/>
              <a:t>Nuclear</a:t>
            </a:r>
            <a:r>
              <a:rPr lang="ru-RU" sz="2800" i="1" dirty="0"/>
              <a:t> </a:t>
            </a:r>
            <a:r>
              <a:rPr lang="ru-RU" sz="2800" i="1" dirty="0" err="1"/>
              <a:t>Fuel</a:t>
            </a:r>
            <a:r>
              <a:rPr lang="ru-RU" sz="2800" i="1" dirty="0"/>
              <a:t> </a:t>
            </a:r>
            <a:r>
              <a:rPr lang="ru-RU" sz="2800" i="1" dirty="0" err="1"/>
              <a:t>div</a:t>
            </a:r>
            <a:r>
              <a:rPr lang="ru-RU" sz="2800" dirty="0" smtClean="0"/>
              <a:t>.).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4150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реализации нечеткого моделирования в среде </a:t>
            </a:r>
            <a:r>
              <a:rPr lang="ru-RU" sz="2800" i="1" u="sng" dirty="0">
                <a:hlinkClick r:id="rId2"/>
              </a:rPr>
              <a:t>MATLAB</a:t>
            </a:r>
            <a:r>
              <a:rPr lang="ru-RU" sz="2800" i="1" dirty="0"/>
              <a:t> </a:t>
            </a:r>
            <a:r>
              <a:rPr lang="ru-RU" sz="2800" dirty="0"/>
              <a:t>используется пакет расширения </a:t>
            </a:r>
            <a:r>
              <a:rPr lang="ru-RU" sz="2800" i="1" dirty="0" err="1"/>
              <a:t>Fuzzy</a:t>
            </a:r>
            <a:r>
              <a:rPr lang="ru-RU" sz="2800" i="1" dirty="0"/>
              <a:t> </a:t>
            </a:r>
            <a:r>
              <a:rPr lang="ru-RU" sz="2800" i="1" dirty="0" err="1"/>
              <a:t>Logic</a:t>
            </a:r>
            <a:r>
              <a:rPr lang="ru-RU" sz="2800" i="1" dirty="0"/>
              <a:t> </a:t>
            </a:r>
            <a:r>
              <a:rPr lang="ru-RU" sz="2800" i="1" dirty="0" err="1"/>
              <a:t>Toolbox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48229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Пакет содержит инструменты для проектирования систем нечеткой логики. Он включает графический интерфейс для интерактивного пошагового проектирования нечетких систем, блоки для моделирования работы систем нечеткой логики в </a:t>
            </a:r>
            <a:r>
              <a:rPr lang="ru-RU" sz="2800" i="1" u="sng" dirty="0" err="1">
                <a:hlinkClick r:id="rId3"/>
              </a:rPr>
              <a:t>Simulink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49499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Основные возможности системы: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14" y="4018218"/>
            <a:ext cx="9013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определение переменных, нечетких правил и функций принадлежности;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715" y="4972325"/>
            <a:ext cx="89879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интерактивный просмотр нечеткого логического вывода; </a:t>
            </a:r>
          </a:p>
        </p:txBody>
      </p:sp>
    </p:spTree>
    <p:extLst>
      <p:ext uri="{BB962C8B-B14F-4D97-AF65-F5344CB8AC3E}">
        <p14:creationId xmlns:p14="http://schemas.microsoft.com/office/powerpoint/2010/main" xmlns="" val="6180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22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современные методы: адаптивный нечеткий вывод с использованием нейронных сетей, нечеткая кластеризация;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027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интерактивное динамическое моделирование в </a:t>
            </a:r>
            <a:r>
              <a:rPr lang="ru-RU" sz="2800" i="1" dirty="0" err="1"/>
              <a:t>Simulink</a:t>
            </a:r>
            <a:r>
              <a:rPr lang="ru-RU" sz="2800" dirty="0" smtClean="0"/>
              <a:t>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9128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генерация переносимого кода языка С++ с помощью </a:t>
            </a:r>
            <a:r>
              <a:rPr lang="ru-RU" sz="2800" i="1" dirty="0" err="1"/>
              <a:t>Real-Time</a:t>
            </a:r>
            <a:r>
              <a:rPr lang="ru-RU" sz="2800" i="1" dirty="0"/>
              <a:t> </a:t>
            </a:r>
            <a:r>
              <a:rPr lang="ru-RU" sz="2800" i="1" dirty="0" err="1"/>
              <a:t>Workshop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424985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467" y="36602"/>
            <a:ext cx="9051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Непустое субнормальное множество можно </a:t>
            </a:r>
            <a:r>
              <a:rPr lang="ru-RU" sz="2800" dirty="0" smtClean="0"/>
              <a:t>нормали-</a:t>
            </a:r>
            <a:r>
              <a:rPr lang="ru-RU" sz="2800" dirty="0" err="1" smtClean="0"/>
              <a:t>зовать</a:t>
            </a:r>
            <a:r>
              <a:rPr lang="ru-RU" sz="2800" dirty="0" smtClean="0"/>
              <a:t> </a:t>
            </a:r>
            <a:r>
              <a:rPr lang="ru-RU" sz="2800" dirty="0"/>
              <a:t>по </a:t>
            </a:r>
            <a:r>
              <a:rPr lang="ru-RU" sz="2800" dirty="0" smtClean="0"/>
              <a:t>формуле</a:t>
            </a:r>
            <a:endParaRPr lang="ru-RU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0966" y="7089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21399019"/>
              </p:ext>
            </p:extLst>
          </p:nvPr>
        </p:nvGraphicFramePr>
        <p:xfrm>
          <a:off x="3213014" y="559088"/>
          <a:ext cx="2717972" cy="936444"/>
        </p:xfrm>
        <a:graphic>
          <a:graphicData uri="http://schemas.openxmlformats.org/presentationml/2006/ole">
            <p:oleObj spid="_x0000_s2058" r:id="rId3" imgW="1129810" imgH="393529" progId="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466" y="1470595"/>
            <a:ext cx="9051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Нечеткое множество </a:t>
            </a:r>
            <a:r>
              <a:rPr lang="ru-RU" sz="2800" b="1" dirty="0" err="1"/>
              <a:t>унимодально</a:t>
            </a:r>
            <a:r>
              <a:rPr lang="ru-RU" sz="2800" dirty="0"/>
              <a:t>, если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1 только на одном </a:t>
            </a:r>
            <a:r>
              <a:rPr lang="ru-RU" sz="2800" b="1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2467" y="2278438"/>
            <a:ext cx="8979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Существует свыше десятка типовых форм кривых для задания функций принадлежности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). Наибольшее распространение получили треугольная, </a:t>
            </a:r>
            <a:r>
              <a:rPr lang="ru-RU" sz="2800" dirty="0" err="1" smtClean="0"/>
              <a:t>трапецеидаль-ная</a:t>
            </a:r>
            <a:r>
              <a:rPr lang="ru-RU" sz="2800" dirty="0" smtClean="0"/>
              <a:t> </a:t>
            </a:r>
            <a:r>
              <a:rPr lang="ru-RU" sz="2800" dirty="0"/>
              <a:t>и гауссова функции принадлежности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193" y="3895296"/>
            <a:ext cx="8979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Треугольная функция принадлежности определяется </a:t>
            </a:r>
            <a:r>
              <a:rPr lang="ru-RU" sz="2800" dirty="0" smtClean="0"/>
              <a:t>тройкой </a:t>
            </a:r>
            <a:r>
              <a:rPr lang="ru-RU" sz="2800" dirty="0"/>
              <a:t>чисел (</a:t>
            </a:r>
            <a:r>
              <a:rPr lang="ru-RU" sz="2800" i="1" dirty="0"/>
              <a:t>a, b, c</a:t>
            </a:r>
            <a:r>
              <a:rPr lang="ru-RU" sz="2800" dirty="0"/>
              <a:t>), и ее значение в точке </a:t>
            </a:r>
            <a:r>
              <a:rPr lang="ru-RU" sz="2800" i="1" dirty="0"/>
              <a:t>x</a:t>
            </a:r>
            <a:r>
              <a:rPr lang="ru-RU" sz="2800" dirty="0"/>
              <a:t> </a:t>
            </a:r>
            <a:r>
              <a:rPr lang="ru-RU" sz="2800" dirty="0" err="1" smtClean="0"/>
              <a:t>вычисля-ется</a:t>
            </a:r>
            <a:r>
              <a:rPr lang="ru-RU" sz="2800" dirty="0" smtClean="0"/>
              <a:t> </a:t>
            </a:r>
            <a:r>
              <a:rPr lang="ru-RU" sz="2800" dirty="0"/>
              <a:t>согласно </a:t>
            </a:r>
            <a:r>
              <a:rPr lang="ru-RU" sz="2800" dirty="0" smtClean="0"/>
              <a:t>выражению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4627696"/>
              </p:ext>
            </p:extLst>
          </p:nvPr>
        </p:nvGraphicFramePr>
        <p:xfrm>
          <a:off x="3852809" y="4843790"/>
          <a:ext cx="3452117" cy="1981392"/>
        </p:xfrm>
        <a:graphic>
          <a:graphicData uri="http://schemas.openxmlformats.org/presentationml/2006/ole">
            <p:oleObj spid="_x0000_s2059" r:id="rId4" imgW="1625600" imgH="9271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6033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</a:t>
            </a:r>
            <a:r>
              <a:rPr lang="ru-RU" sz="2800" i="1" dirty="0"/>
              <a:t>b</a:t>
            </a:r>
            <a:r>
              <a:rPr lang="ru-RU" sz="2800" dirty="0"/>
              <a:t> – </a:t>
            </a:r>
            <a:r>
              <a:rPr lang="ru-RU" sz="2800" i="1" dirty="0"/>
              <a:t>a</a:t>
            </a:r>
            <a:r>
              <a:rPr lang="ru-RU" sz="2800" dirty="0"/>
              <a:t> = </a:t>
            </a:r>
            <a:r>
              <a:rPr lang="ru-RU" sz="2800" i="1" dirty="0"/>
              <a:t>c – b</a:t>
            </a:r>
            <a:r>
              <a:rPr lang="ru-RU" sz="2800" dirty="0"/>
              <a:t> имеем случай симметричной треугольной функции принадлежности, которая может быть </a:t>
            </a:r>
            <a:r>
              <a:rPr lang="ru-RU" sz="2800" dirty="0" err="1" smtClean="0"/>
              <a:t>однознач</a:t>
            </a:r>
            <a:r>
              <a:rPr lang="ru-RU" sz="2800" dirty="0" smtClean="0"/>
              <a:t>-но </a:t>
            </a:r>
            <a:r>
              <a:rPr lang="ru-RU" sz="2800" dirty="0"/>
              <a:t>задана двумя параметрами из тройки (</a:t>
            </a:r>
            <a:r>
              <a:rPr lang="ru-RU" sz="2800" i="1" dirty="0"/>
              <a:t>a, b, c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99194" y="1282254"/>
            <a:ext cx="921656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Аналогично для задания трапецеидальной функции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принадлежности необходима четверка чисел (</a:t>
            </a:r>
            <a:r>
              <a:rPr kumimoji="0" lang="ru-RU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a, b, c, d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):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93584632"/>
              </p:ext>
            </p:extLst>
          </p:nvPr>
        </p:nvGraphicFramePr>
        <p:xfrm>
          <a:off x="2568538" y="2169174"/>
          <a:ext cx="3272516" cy="2304317"/>
        </p:xfrm>
        <a:graphic>
          <a:graphicData uri="http://schemas.openxmlformats.org/presentationml/2006/ole">
            <p:oleObj spid="_x0000_s3082" r:id="rId3" imgW="1625600" imgH="1130300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959" y="4364067"/>
            <a:ext cx="9072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</a:t>
            </a:r>
            <a:r>
              <a:rPr lang="ru-RU" sz="2800" i="1" dirty="0"/>
              <a:t>b – a</a:t>
            </a:r>
            <a:r>
              <a:rPr lang="ru-RU" sz="2800" dirty="0"/>
              <a:t> = </a:t>
            </a:r>
            <a:r>
              <a:rPr lang="ru-RU" sz="2800" i="1" dirty="0"/>
              <a:t>d – c</a:t>
            </a:r>
            <a:r>
              <a:rPr lang="ru-RU" sz="2800" dirty="0"/>
              <a:t> трапецеидальная функция </a:t>
            </a:r>
            <a:r>
              <a:rPr lang="ru-RU" sz="2800" dirty="0" err="1" smtClean="0"/>
              <a:t>принадлеж-ности</a:t>
            </a:r>
            <a:r>
              <a:rPr lang="ru-RU" sz="2800" dirty="0" smtClean="0"/>
              <a:t> </a:t>
            </a:r>
            <a:r>
              <a:rPr lang="ru-RU" sz="2800" dirty="0"/>
              <a:t>принимает симметричный вид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8692"/>
            <a:ext cx="9041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Функция принадлежности гауссова типа описывается </a:t>
            </a:r>
            <a:r>
              <a:rPr lang="ru-RU" sz="2800" dirty="0" smtClean="0"/>
              <a:t>формулой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4924513"/>
              </p:ext>
            </p:extLst>
          </p:nvPr>
        </p:nvGraphicFramePr>
        <p:xfrm>
          <a:off x="2732926" y="5704394"/>
          <a:ext cx="3104250" cy="1153606"/>
        </p:xfrm>
        <a:graphic>
          <a:graphicData uri="http://schemas.openxmlformats.org/presentationml/2006/ole">
            <p:oleObj spid="_x0000_s3083" r:id="rId4" imgW="1409088" imgH="52047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606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92" y="0"/>
            <a:ext cx="9051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 зависит от двух параметров: </a:t>
            </a:r>
            <a:r>
              <a:rPr lang="ru-RU" sz="2800" b="1" i="1" dirty="0"/>
              <a:t>c</a:t>
            </a:r>
            <a:r>
              <a:rPr lang="ru-RU" sz="2800" dirty="0"/>
              <a:t> обозначает центр </a:t>
            </a:r>
            <a:r>
              <a:rPr lang="ru-RU" sz="2800" dirty="0" smtClean="0"/>
              <a:t>нечет-кого </a:t>
            </a:r>
            <a:r>
              <a:rPr lang="ru-RU" sz="2800" dirty="0"/>
              <a:t>множества, параметр </a:t>
            </a:r>
            <a:r>
              <a:rPr lang="ru-RU" sz="2800" dirty="0">
                <a:sym typeface="Symbol" panose="05050102010706020507" pitchFamily="18" charset="2"/>
              </a:rPr>
              <a:t></a:t>
            </a:r>
            <a:r>
              <a:rPr lang="ru-RU" sz="2800" dirty="0"/>
              <a:t> отвечает за крутизну </a:t>
            </a:r>
            <a:r>
              <a:rPr lang="ru-RU" sz="2800" dirty="0" err="1" smtClean="0"/>
              <a:t>функ-ции</a:t>
            </a:r>
            <a:r>
              <a:rPr lang="ru-RU" sz="2800" dirty="0" smtClean="0"/>
              <a:t>. 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672" t="13390" r="13095" b="51282"/>
          <a:stretch>
            <a:fillRect/>
          </a:stretch>
        </p:blipFill>
        <p:spPr bwMode="auto">
          <a:xfrm>
            <a:off x="1222624" y="978313"/>
            <a:ext cx="7777537" cy="293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20" t="32475" r="13971" b="31393"/>
          <a:stretch>
            <a:fillRect/>
          </a:stretch>
        </p:blipFill>
        <p:spPr bwMode="auto">
          <a:xfrm>
            <a:off x="5077684" y="4327368"/>
            <a:ext cx="3922478" cy="253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1917" y="3804149"/>
            <a:ext cx="783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          треугольная                      </a:t>
            </a:r>
            <a:r>
              <a:rPr lang="ru-RU" sz="2800" dirty="0"/>
              <a:t>трапецеидальная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1816" y="5379397"/>
            <a:ext cx="296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гауссова функции </a:t>
            </a:r>
            <a:r>
              <a:rPr lang="ru-RU" sz="2800" dirty="0"/>
              <a:t>принадлежности</a:t>
            </a:r>
          </a:p>
        </p:txBody>
      </p:sp>
    </p:spTree>
    <p:extLst>
      <p:ext uri="{BB962C8B-B14F-4D97-AF65-F5344CB8AC3E}">
        <p14:creationId xmlns:p14="http://schemas.microsoft.com/office/powerpoint/2010/main" xmlns="" val="28580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Сравнение нечетких множеств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0264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en-US" sz="2800" i="1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</a:t>
            </a:r>
            <a:r>
              <a:rPr lang="ru-RU" sz="2800" i="1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</a:t>
            </a:r>
            <a:r>
              <a:rPr lang="ru-RU" sz="2800" i="1" dirty="0"/>
              <a:t> — </a:t>
            </a:r>
            <a:r>
              <a:rPr lang="ru-RU" sz="2800" dirty="0"/>
              <a:t>нечеткие множества, заданные на </a:t>
            </a:r>
            <a:r>
              <a:rPr lang="ru-RU" sz="2800" dirty="0" smtClean="0"/>
              <a:t>универсальном </a:t>
            </a:r>
            <a:r>
              <a:rPr lang="ru-RU" sz="2800" dirty="0"/>
              <a:t>множестве </a:t>
            </a:r>
            <a:r>
              <a:rPr lang="en-US" sz="2800" i="1" dirty="0"/>
              <a:t>U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380143" y="1258141"/>
            <a:ext cx="9072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1.</a:t>
            </a:r>
            <a:r>
              <a:rPr kumimoji="0" lang="ru-RU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содержится в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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,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если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Symbol" panose="05050102010706020507" pitchFamily="18" charset="2"/>
                <a:sym typeface="Symbol" panose="05050102010706020507" pitchFamily="18" charset="2"/>
              </a:rPr>
              <a:t>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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µ</a:t>
            </a:r>
            <a:r>
              <a:rPr kumimoji="0" lang="en-US" altLang="ru-RU" sz="280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A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ru-RU" sz="28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x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 ≤ µ</a:t>
            </a:r>
            <a:r>
              <a:rPr kumimoji="0" lang="en-US" altLang="ru-RU" sz="280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B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ru-RU" sz="28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x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30" y="1662656"/>
            <a:ext cx="8969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≤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выполняется не для всех 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, то учитывается </a:t>
            </a:r>
            <a:r>
              <a:rPr lang="ru-RU" sz="2800" i="1" dirty="0"/>
              <a:t>степень включения </a:t>
            </a:r>
            <a:r>
              <a:rPr lang="ru-RU" sz="2800" dirty="0"/>
              <a:t>нечеткого множества</a:t>
            </a:r>
            <a:r>
              <a:rPr lang="ru-RU" sz="2800" b="1" dirty="0"/>
              <a:t> </a:t>
            </a:r>
            <a:r>
              <a:rPr lang="en-US" sz="2800" i="1" dirty="0"/>
              <a:t>A </a:t>
            </a:r>
            <a:r>
              <a:rPr lang="ru-RU" sz="2800" dirty="0"/>
              <a:t>в</a:t>
            </a:r>
            <a:r>
              <a:rPr lang="ru-RU" sz="2800" b="1" dirty="0"/>
              <a:t> </a:t>
            </a:r>
            <a:r>
              <a:rPr lang="en-US" sz="2800" i="1" dirty="0"/>
              <a:t>B</a:t>
            </a:r>
            <a:r>
              <a:rPr lang="ru-RU" sz="2800" dirty="0"/>
              <a:t>, которая определяется следующим образом: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65" y="3542115"/>
            <a:ext cx="647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/>
              <a:t>T = </a:t>
            </a:r>
            <a:r>
              <a:rPr lang="en-US" sz="2800" dirty="0"/>
              <a:t>{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en-US" sz="2800" dirty="0" smtClean="0"/>
              <a:t>: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≤ µ</a:t>
            </a:r>
            <a:r>
              <a:rPr lang="en-US" sz="2800" i="1" baseline="-25000" dirty="0"/>
              <a:t>B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), 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&gt; 0</a:t>
            </a:r>
            <a:r>
              <a:rPr lang="en-US" sz="2800" dirty="0" smtClean="0"/>
              <a:t>}.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330" y="3927182"/>
            <a:ext cx="9056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Равные множества: </a:t>
            </a:r>
            <a:r>
              <a:rPr lang="en-US" sz="2800" i="1" dirty="0"/>
              <a:t>A </a:t>
            </a:r>
            <a:r>
              <a:rPr lang="ru-RU" sz="2800" i="1" dirty="0"/>
              <a:t>= </a:t>
            </a:r>
            <a:r>
              <a:rPr lang="en-US" sz="2800" i="1" dirty="0"/>
              <a:t>B</a:t>
            </a:r>
            <a:r>
              <a:rPr lang="ru-RU" sz="2800" dirty="0"/>
              <a:t>, если </a:t>
            </a:r>
            <a:r>
              <a:rPr lang="en-US" altLang="ru-RU" sz="2800" dirty="0" smtClean="0">
                <a:ea typeface="Times New Roman" panose="02020603050405020304" pitchFamily="18" charset="0"/>
                <a:cs typeface="Symbol" panose="05050102010706020507" pitchFamily="18" charset="2"/>
                <a:sym typeface="Symbol" panose="05050102010706020507" pitchFamily="18" charset="2"/>
              </a:rPr>
              <a:t></a:t>
            </a:r>
            <a:r>
              <a:rPr lang="en-US" sz="2800" i="1" dirty="0" smtClean="0"/>
              <a:t>x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en-US" sz="2800" i="1" dirty="0"/>
              <a:t>U</a:t>
            </a:r>
            <a:r>
              <a:rPr lang="en-US" sz="2800" dirty="0"/>
              <a:t> </a:t>
            </a:r>
            <a:r>
              <a:rPr lang="ru-RU" sz="2800" dirty="0"/>
              <a:t>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7330" y="4311600"/>
            <a:ext cx="9013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Если значения функций принадлежности µ</a:t>
            </a:r>
            <a:r>
              <a:rPr lang="ru-RU" sz="2800" i="1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и µ</a:t>
            </a:r>
            <a:r>
              <a:rPr lang="ru-RU" sz="2800" i="1" baseline="-25000" dirty="0"/>
              <a:t>B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почти равны, учитывается</a:t>
            </a:r>
            <a:r>
              <a:rPr lang="ru-RU" sz="2800" i="1" dirty="0"/>
              <a:t> степень равенства </a:t>
            </a:r>
            <a:r>
              <a:rPr lang="ru-RU" sz="2800" dirty="0"/>
              <a:t>нечетких множеств</a:t>
            </a:r>
            <a:r>
              <a:rPr lang="ru-RU" sz="2800" b="1" dirty="0"/>
              <a:t> </a:t>
            </a:r>
            <a:r>
              <a:rPr lang="en-US" sz="2800" i="1" dirty="0"/>
              <a:t>A </a:t>
            </a:r>
            <a:r>
              <a:rPr lang="ru-RU" sz="2800" dirty="0"/>
              <a:t>и</a:t>
            </a:r>
            <a:r>
              <a:rPr lang="ru-RU" sz="2800" b="1" dirty="0"/>
              <a:t> </a:t>
            </a:r>
            <a:r>
              <a:rPr lang="en-US" sz="2800" i="1" dirty="0"/>
              <a:t>B</a:t>
            </a:r>
            <a:r>
              <a:rPr lang="ru-RU" sz="2800" dirty="0"/>
              <a:t> в виде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/>
              <p:cNvSpPr txBox="1"/>
              <p:nvPr/>
            </p:nvSpPr>
            <p:spPr>
              <a:xfrm>
                <a:off x="2268879" y="5545755"/>
                <a:ext cx="5650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/>
                  <a:t>E</a:t>
                </a:r>
                <a:r>
                  <a:rPr lang="en-US" sz="2800" dirty="0" smtClean="0"/>
                  <a:t>(</a:t>
                </a:r>
                <a:r>
                  <a:rPr lang="en-US" sz="2800" i="1" dirty="0" smtClean="0"/>
                  <a:t>A</a:t>
                </a:r>
                <a:r>
                  <a:rPr lang="en-US" sz="2800" dirty="0" smtClean="0">
                    <a:sym typeface="Symbol" panose="05050102010706020507" pitchFamily="18" charset="2"/>
                  </a:rPr>
                  <a:t>=</a:t>
                </a:r>
                <a:r>
                  <a:rPr lang="en-US" sz="2800" i="1" dirty="0" smtClean="0">
                    <a:sym typeface="Symbol" panose="05050102010706020507" pitchFamily="18" charset="2"/>
                  </a:rPr>
                  <a:t>B</a:t>
                </a:r>
                <a:r>
                  <a:rPr lang="en-US" sz="2800" dirty="0" smtClean="0"/>
                  <a:t>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lim>
                        </m:limLow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</m:t>
                        </m:r>
                      </m:fName>
                      <m:e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µ</m:t>
                        </m:r>
                        <m:r>
                          <m:rPr>
                            <m:nor/>
                          </m:rPr>
                          <a:rPr lang="en-US" altLang="ru-RU" sz="2800" i="1" baseline="-300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ru-RU" sz="2800" i="1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altLang="ru-RU" sz="2800" b="0" i="0" dirty="0" smtClean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 µ</m:t>
                        </m:r>
                        <m:r>
                          <m:rPr>
                            <m:nor/>
                          </m:rPr>
                          <a:rPr lang="en-US" altLang="ru-RU" sz="2800" i="1" baseline="-300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ru-RU" sz="2800" i="1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</m:e>
                    </m:func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879" y="5545755"/>
                <a:ext cx="5650787" cy="52322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2157"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7330" y="6102849"/>
            <a:ext cx="901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665" y="6139233"/>
            <a:ext cx="957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/>
              <a:t>T = </a:t>
            </a:r>
            <a:r>
              <a:rPr lang="en-US" sz="2800" dirty="0"/>
              <a:t>{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en-US" sz="2800" dirty="0" smtClean="0"/>
              <a:t>: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≤ µ</a:t>
            </a:r>
            <a:r>
              <a:rPr lang="en-US" sz="2800" i="1" baseline="-25000" dirty="0"/>
              <a:t>B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 smtClean="0"/>
              <a:t>)</a:t>
            </a:r>
            <a:r>
              <a:rPr lang="en-US" sz="2800" dirty="0" smtClean="0">
                <a:sym typeface="Symbol" panose="05050102010706020507" pitchFamily="18" charset="2"/>
              </a:rPr>
              <a:t></a:t>
            </a:r>
            <a:r>
              <a:rPr lang="en-US" sz="2800" dirty="0" smtClean="0"/>
              <a:t>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 smtClean="0"/>
              <a:t>)}.</a:t>
            </a:r>
            <a:endParaRPr lang="ru-RU" sz="2800" dirty="0"/>
          </a:p>
        </p:txBody>
      </p:sp>
      <p:sp>
        <p:nvSpPr>
          <p:cNvPr id="15" name="TextBox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2508" y="2946204"/>
            <a:ext cx="3298004" cy="523220"/>
          </a:xfrm>
          <a:prstGeom prst="rect">
            <a:avLst/>
          </a:prstGeom>
          <a:blipFill rotWithShape="0">
            <a:blip r:embed="rId3" cstate="print"/>
            <a:stretch>
              <a:fillRect l="-3697" t="-12791" b="-33721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xmlns="" val="297421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 animBg="1"/>
      <p:bldP spid="14" grpId="0"/>
      <p:bldP spid="1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</TotalTime>
  <Words>4591</Words>
  <Application>Microsoft Office PowerPoint</Application>
  <PresentationFormat>Экран (4:3)</PresentationFormat>
  <Paragraphs>285</Paragraphs>
  <Slides>57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59" baseType="lpstr">
      <vt:lpstr>Тема Office</vt:lpstr>
      <vt:lpstr>Уравнение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Polyakov</cp:lastModifiedBy>
  <cp:revision>68</cp:revision>
  <dcterms:created xsi:type="dcterms:W3CDTF">2017-03-18T06:54:15Z</dcterms:created>
  <dcterms:modified xsi:type="dcterms:W3CDTF">2019-04-11T12:38:27Z</dcterms:modified>
</cp:coreProperties>
</file>